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Comic Sans MS" pitchFamily="66" charset="0"/>
      <p:regular r:id="rId17"/>
      <p:bold r:id="rId18"/>
      <p:italic r:id="rId19"/>
      <p:boldItalic r:id="rId20"/>
    </p:embeddedFont>
    <p:embeddedFont>
      <p:font typeface="Verdana" pitchFamily="34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Nunito Sans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97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5" d="100"/>
          <a:sy n="115" d="100"/>
        </p:scale>
        <p:origin x="-396" y="120"/>
      </p:cViewPr>
      <p:guideLst>
        <p:guide orient="horz" pos="697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94907" y="0"/>
            <a:ext cx="12183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5711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910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fac6857d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bfac6857d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70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fac6857da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bfac6857da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1566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6853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bfac6857da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bfac6857da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54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48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8879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89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119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fac6857d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bfac6857d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60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fac6857d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bfac6857d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9406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fac6857d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bfac6857d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6750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bfac6857d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bfac6857d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71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bfac6857d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bfac6857d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40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www.steam.eus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9.jp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www.steam.eu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www.steam.eu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jp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jp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jp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jp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6.jp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hyperlink" Target="http://steam.eu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" y="0"/>
            <a:ext cx="12183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1588958" y="2367171"/>
            <a:ext cx="10755442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Kurtzebarri eskolako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Ortu Zientifikoa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1643793" y="4847970"/>
            <a:ext cx="655582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Kurtzebarri HLHI</a:t>
            </a:r>
            <a:endParaRPr sz="2600"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2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270" name="Google Shape;270;p22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2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22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id="273" name="Google Shape;273;p22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22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pic>
        <p:nvPicPr>
          <p:cNvPr id="275" name="Google Shape;275;p22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2"/>
          <p:cNvSpPr/>
          <p:nvPr/>
        </p:nvSpPr>
        <p:spPr>
          <a:xfrm>
            <a:off x="10790823" y="5824452"/>
            <a:ext cx="730500" cy="3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2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279" name="Google Shape;279;p22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22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2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 txBox="1"/>
          <p:nvPr/>
        </p:nvSpPr>
        <p:spPr>
          <a:xfrm>
            <a:off x="8790725" y="2048888"/>
            <a:ext cx="2730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PHa Neurtu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Ongarrien estimazioa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Sendabelarrak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Ukenduak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4" name="Google Shape;284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6887" y="1518367"/>
            <a:ext cx="8790725" cy="494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4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3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291" name="Google Shape;291;p23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7092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3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3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id="294" name="Google Shape;294;p23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23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pic>
        <p:nvPicPr>
          <p:cNvPr id="297" name="Google Shape;297;p23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3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3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3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301" name="Google Shape;301;p23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23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3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i.gyazo.com/80c6a9b9d4c406197a3bd394aa34d9ba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13251"/>
          <a:stretch/>
        </p:blipFill>
        <p:spPr bwMode="auto">
          <a:xfrm>
            <a:off x="1945178" y="1784600"/>
            <a:ext cx="7514665" cy="39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riángulo isósceles 3"/>
          <p:cNvSpPr/>
          <p:nvPr/>
        </p:nvSpPr>
        <p:spPr>
          <a:xfrm rot="5400000">
            <a:off x="5413399" y="3259026"/>
            <a:ext cx="1027283" cy="1002788"/>
          </a:xfrm>
          <a:prstGeom prst="triangle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92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4"/>
          <p:cNvSpPr txBox="1"/>
          <p:nvPr/>
        </p:nvSpPr>
        <p:spPr>
          <a:xfrm>
            <a:off x="949474" y="447057"/>
            <a:ext cx="6858000" cy="30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311" name="Google Shape;311;p24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7092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4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8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4"/>
          <p:cNvGrpSpPr/>
          <p:nvPr/>
        </p:nvGrpSpPr>
        <p:grpSpPr>
          <a:xfrm>
            <a:off x="10719770" y="6057309"/>
            <a:ext cx="1335671" cy="519564"/>
            <a:chOff x="10293384" y="5850288"/>
            <a:chExt cx="1933726" cy="752200"/>
          </a:xfrm>
        </p:grpSpPr>
        <p:pic>
          <p:nvPicPr>
            <p:cNvPr id="314" name="Google Shape;314;p24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24"/>
            <p:cNvSpPr txBox="1"/>
            <p:nvPr/>
          </p:nvSpPr>
          <p:spPr>
            <a:xfrm>
              <a:off x="10293384" y="5850288"/>
              <a:ext cx="1933726" cy="245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sp>
        <p:nvSpPr>
          <p:cNvPr id="316" name="Google Shape;316;p24"/>
          <p:cNvSpPr txBox="1"/>
          <p:nvPr/>
        </p:nvSpPr>
        <p:spPr>
          <a:xfrm>
            <a:off x="797072" y="1691726"/>
            <a:ext cx="73807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Izaera berritzailea</a:t>
            </a:r>
            <a:endParaRPr sz="2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17" name="Google Shape;317;p24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4"/>
          <p:cNvSpPr/>
          <p:nvPr/>
        </p:nvSpPr>
        <p:spPr>
          <a:xfrm>
            <a:off x="9040483" y="10275"/>
            <a:ext cx="2347122" cy="15079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4"/>
          <p:cNvSpPr/>
          <p:nvPr/>
        </p:nvSpPr>
        <p:spPr>
          <a:xfrm>
            <a:off x="10790823" y="6035140"/>
            <a:ext cx="730616" cy="169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4"/>
          <p:cNvSpPr txBox="1"/>
          <p:nvPr/>
        </p:nvSpPr>
        <p:spPr>
          <a:xfrm>
            <a:off x="10719143" y="6016106"/>
            <a:ext cx="14020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321" name="Google Shape;321;p24"/>
          <p:cNvSpPr/>
          <p:nvPr/>
        </p:nvSpPr>
        <p:spPr>
          <a:xfrm>
            <a:off x="6682154" y="5824452"/>
            <a:ext cx="5439069" cy="835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24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4"/>
          <p:cNvSpPr txBox="1"/>
          <p:nvPr/>
        </p:nvSpPr>
        <p:spPr>
          <a:xfrm>
            <a:off x="10106418" y="6333590"/>
            <a:ext cx="20994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13575" y="2396175"/>
            <a:ext cx="2496302" cy="144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49248" y="3710798"/>
            <a:ext cx="1402075" cy="249362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4"/>
          <p:cNvSpPr txBox="1"/>
          <p:nvPr/>
        </p:nvSpPr>
        <p:spPr>
          <a:xfrm>
            <a:off x="1627325" y="2644400"/>
            <a:ext cx="3675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latin typeface="Comic Sans MS"/>
                <a:ea typeface="Comic Sans MS"/>
                <a:cs typeface="Comic Sans MS"/>
                <a:sym typeface="Comic Sans MS"/>
              </a:rPr>
              <a:t>Mikroskopioaren erabilera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8" name="Google Shape;328;p24"/>
          <p:cNvSpPr txBox="1"/>
          <p:nvPr/>
        </p:nvSpPr>
        <p:spPr>
          <a:xfrm>
            <a:off x="2905925" y="4082825"/>
            <a:ext cx="2833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Bankalak diseinatu eta auzo lanean egin.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8267375" y="2106800"/>
            <a:ext cx="2964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latin typeface="Comic Sans MS"/>
                <a:ea typeface="Comic Sans MS"/>
                <a:cs typeface="Comic Sans MS"/>
                <a:sym typeface="Comic Sans MS"/>
              </a:rPr>
              <a:t>Steamlab gela sortzea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30" name="Google Shape;330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17838" y="2737525"/>
            <a:ext cx="3169075" cy="237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4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5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337" name="Google Shape;337;p25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7092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5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25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id="340" name="Google Shape;340;p25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25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sp>
        <p:nvSpPr>
          <p:cNvPr id="342" name="Google Shape;342;p25"/>
          <p:cNvSpPr txBox="1"/>
          <p:nvPr/>
        </p:nvSpPr>
        <p:spPr>
          <a:xfrm>
            <a:off x="491952" y="1168675"/>
            <a:ext cx="11190000" cy="510905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b="1" dirty="0" smtClean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Resumen</a:t>
            </a:r>
            <a:endParaRPr sz="27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50"/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La idea es que los alumnos conozcan el número más variado de plantas. Temporeros y que garanticen una alimentación sostenible</a:t>
            </a:r>
            <a:r>
              <a:rPr lang="es-ES" sz="1850" dirty="0" smtClean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.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50"/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Las acciones del proyecto se realizan en el aula y en la huerta</a:t>
            </a:r>
            <a:r>
              <a:rPr lang="es-ES" sz="1850" dirty="0" smtClean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.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50"/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405 alumnos participan en el proyecto. Hacemos turnos para hacer los trabajos de la huerta</a:t>
            </a:r>
            <a:r>
              <a:rPr lang="es-ES" sz="1850" dirty="0" smtClean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.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50"/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Trabajamos proyectos desde la educación infantil hasta la sexto de primaria.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2573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Maíz, topos, casa de bichos, siembra y plantación de plantas, feria ecológica, planos y mediciones, talleres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50"/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Cabe destacar la participación de toda la comunidad escolar.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50"/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Implicación y motivación de las familias.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50"/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Alimentación sostenible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50"/>
              <a:buFont typeface="Wingdings" panose="05000000000000000000" pitchFamily="2" charset="2"/>
              <a:buChar char="Ø"/>
            </a:pP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Retos de futuro y lo que nos diferencia: el uso del microscopio, el diseño y construcción de bancales, la iniciativa de creación del aula </a:t>
            </a:r>
            <a:r>
              <a:rPr lang="es-ES" sz="1850" dirty="0" err="1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steamlab</a:t>
            </a:r>
            <a:r>
              <a:rPr lang="es-ES" sz="1850" dirty="0">
                <a:solidFill>
                  <a:schemeClr val="dk1"/>
                </a:solidFill>
                <a:highlight>
                  <a:srgbClr val="E6F4FF"/>
                </a:highlight>
                <a:latin typeface="Verdana"/>
                <a:ea typeface="Verdana"/>
                <a:cs typeface="Verdana"/>
                <a:sym typeface="Verdana"/>
              </a:rPr>
              <a:t>.</a:t>
            </a:r>
            <a:endParaRPr sz="1850" dirty="0">
              <a:solidFill>
                <a:schemeClr val="dk1"/>
              </a:solidFill>
              <a:highlight>
                <a:srgbClr val="E6F4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3" name="Google Shape;343;p25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5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5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5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347" name="Google Shape;347;p25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25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5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" y="0"/>
            <a:ext cx="12183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6"/>
          <p:cNvSpPr txBox="1"/>
          <p:nvPr/>
        </p:nvSpPr>
        <p:spPr>
          <a:xfrm>
            <a:off x="1588958" y="2367171"/>
            <a:ext cx="1075544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Eskerrik asko!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75"/>
            <a:ext cx="12147029" cy="68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949474" y="447057"/>
            <a:ext cx="6858000" cy="30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98" name="Google Shape;98;p14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8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4"/>
          <p:cNvGrpSpPr/>
          <p:nvPr/>
        </p:nvGrpSpPr>
        <p:grpSpPr>
          <a:xfrm>
            <a:off x="10719770" y="6057309"/>
            <a:ext cx="1335671" cy="519564"/>
            <a:chOff x="10293384" y="5850288"/>
            <a:chExt cx="1933726" cy="752200"/>
          </a:xfrm>
        </p:grpSpPr>
        <p:pic>
          <p:nvPicPr>
            <p:cNvPr id="101" name="Google Shape;101;p14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4"/>
            <p:cNvSpPr txBox="1"/>
            <p:nvPr/>
          </p:nvSpPr>
          <p:spPr>
            <a:xfrm>
              <a:off x="10293384" y="5850288"/>
              <a:ext cx="1933726" cy="245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sp>
        <p:nvSpPr>
          <p:cNvPr id="103" name="Google Shape;103;p14"/>
          <p:cNvSpPr txBox="1"/>
          <p:nvPr/>
        </p:nvSpPr>
        <p:spPr>
          <a:xfrm>
            <a:off x="797072" y="1691726"/>
            <a:ext cx="7007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Helburua</a:t>
            </a:r>
            <a:endParaRPr sz="2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04" name="Google Shape;104;p14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/>
          <p:nvPr/>
        </p:nvSpPr>
        <p:spPr>
          <a:xfrm>
            <a:off x="9040483" y="10275"/>
            <a:ext cx="2347122" cy="15079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10790823" y="5824452"/>
            <a:ext cx="730616" cy="3799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10719143" y="6016106"/>
            <a:ext cx="14020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108" name="Google Shape;108;p14"/>
          <p:cNvSpPr/>
          <p:nvPr/>
        </p:nvSpPr>
        <p:spPr>
          <a:xfrm>
            <a:off x="6682154" y="5824452"/>
            <a:ext cx="5439069" cy="835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4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10106418" y="6333590"/>
            <a:ext cx="20994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/>
          <p:nvPr/>
        </p:nvSpPr>
        <p:spPr>
          <a:xfrm>
            <a:off x="755550" y="2499100"/>
            <a:ext cx="53469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950"/>
              <a:buFont typeface="Comic Sans MS"/>
              <a:buChar char="●"/>
            </a:pPr>
            <a:r>
              <a:rPr lang="es-ES" sz="195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Ortua eta zientzia proiektuen bidez, era praktikoan, uztartzea.</a:t>
            </a:r>
            <a:endParaRPr sz="195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950"/>
              <a:buFont typeface="Comic Sans MS"/>
              <a:buChar char="●"/>
            </a:pPr>
            <a:r>
              <a:rPr lang="es-ES" sz="195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Asmoa, ikasleek landare kopuru anitzena ezagutzea da. Sasoian sasoikoa eta elikadura jasangarria bermatzen dutenak.</a:t>
            </a:r>
            <a:endParaRPr sz="195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950"/>
              <a:buFont typeface="Comic Sans MS"/>
              <a:buChar char="●"/>
            </a:pPr>
            <a:r>
              <a:rPr lang="es-ES" sz="195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Eskola komunitate osoko proiektua bilakatzea.</a:t>
            </a:r>
            <a:endParaRPr sz="195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950"/>
              <a:buFont typeface="Comic Sans MS"/>
              <a:buChar char="●"/>
            </a:pPr>
            <a:r>
              <a:rPr lang="es-ES" sz="195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Eskolako Curriculumean ortua eta zientzia txertatzea.</a:t>
            </a:r>
            <a:endParaRPr sz="195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82150" y="1347900"/>
            <a:ext cx="4912950" cy="491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75"/>
            <a:ext cx="12147029" cy="68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 txBox="1"/>
          <p:nvPr/>
        </p:nvSpPr>
        <p:spPr>
          <a:xfrm>
            <a:off x="949474" y="447057"/>
            <a:ext cx="6858000" cy="30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120" name="Google Shape;120;p15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8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5"/>
          <p:cNvGrpSpPr/>
          <p:nvPr/>
        </p:nvGrpSpPr>
        <p:grpSpPr>
          <a:xfrm>
            <a:off x="10719770" y="6057309"/>
            <a:ext cx="1335671" cy="519564"/>
            <a:chOff x="10293384" y="5850288"/>
            <a:chExt cx="1933726" cy="752200"/>
          </a:xfrm>
        </p:grpSpPr>
        <p:pic>
          <p:nvPicPr>
            <p:cNvPr id="123" name="Google Shape;123;p15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5"/>
            <p:cNvSpPr txBox="1"/>
            <p:nvPr/>
          </p:nvSpPr>
          <p:spPr>
            <a:xfrm>
              <a:off x="10293384" y="5850288"/>
              <a:ext cx="1933726" cy="245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sp>
        <p:nvSpPr>
          <p:cNvPr id="125" name="Google Shape;125;p15"/>
          <p:cNvSpPr txBox="1"/>
          <p:nvPr/>
        </p:nvSpPr>
        <p:spPr>
          <a:xfrm>
            <a:off x="797075" y="1240171"/>
            <a:ext cx="4074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Deskribapena</a:t>
            </a:r>
            <a:endParaRPr sz="2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26" name="Google Shape;126;p15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5"/>
          <p:cNvSpPr/>
          <p:nvPr/>
        </p:nvSpPr>
        <p:spPr>
          <a:xfrm>
            <a:off x="9040483" y="10275"/>
            <a:ext cx="2347122" cy="15079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5"/>
          <p:cNvSpPr/>
          <p:nvPr/>
        </p:nvSpPr>
        <p:spPr>
          <a:xfrm>
            <a:off x="10790823" y="5824452"/>
            <a:ext cx="730616" cy="3799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10719143" y="6016106"/>
            <a:ext cx="14020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130" name="Google Shape;130;p15"/>
          <p:cNvSpPr/>
          <p:nvPr/>
        </p:nvSpPr>
        <p:spPr>
          <a:xfrm>
            <a:off x="6682154" y="5824452"/>
            <a:ext cx="5439069" cy="835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5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 txBox="1"/>
          <p:nvPr/>
        </p:nvSpPr>
        <p:spPr>
          <a:xfrm>
            <a:off x="10106418" y="6333590"/>
            <a:ext cx="20994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 txBox="1"/>
          <p:nvPr/>
        </p:nvSpPr>
        <p:spPr>
          <a:xfrm>
            <a:off x="6698175" y="1388711"/>
            <a:ext cx="4881900" cy="4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950"/>
              <a:buFont typeface="Comic Sans MS"/>
              <a:buChar char="●"/>
            </a:pPr>
            <a:r>
              <a:rPr lang="es-ES" sz="195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Proiektuko ekintzak gelan eta ortuan egiten dira. Horretarako tutore eta koordinatzaileen laguntza izaten dugu.</a:t>
            </a:r>
            <a:endParaRPr sz="195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950"/>
              <a:buFont typeface="Comic Sans MS"/>
              <a:buChar char="●"/>
            </a:pPr>
            <a:r>
              <a:rPr lang="es-ES" sz="195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405 ikaslek hartzen dute parte proiektuan. Txandak egiten ditugu ortuko lanak egiteko.</a:t>
            </a:r>
            <a:endParaRPr sz="195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950"/>
              <a:buFont typeface="Comic Sans MS"/>
              <a:buChar char="●"/>
            </a:pPr>
            <a:r>
              <a:rPr lang="es-ES" sz="195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Eskola orduak eta tailerrenak erabiltzen dira.</a:t>
            </a:r>
            <a:endParaRPr sz="195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950"/>
              <a:buFont typeface="Comic Sans MS"/>
              <a:buChar char="●"/>
            </a:pPr>
            <a:r>
              <a:rPr lang="es-ES" sz="195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Eskolako hazitegia eta Ekoudalatx mintegi ekologikoko landareak erabiltzen ditugu.</a:t>
            </a:r>
            <a:endParaRPr sz="195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0025" y="1886675"/>
            <a:ext cx="5237125" cy="484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864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6"/>
          <p:cNvSpPr txBox="1"/>
          <p:nvPr/>
        </p:nvSpPr>
        <p:spPr>
          <a:xfrm>
            <a:off x="949474" y="447057"/>
            <a:ext cx="6858000" cy="30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142" name="Google Shape;142;p16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8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6"/>
          <p:cNvGrpSpPr/>
          <p:nvPr/>
        </p:nvGrpSpPr>
        <p:grpSpPr>
          <a:xfrm>
            <a:off x="10719770" y="6057309"/>
            <a:ext cx="1335671" cy="519564"/>
            <a:chOff x="10293384" y="5850288"/>
            <a:chExt cx="1933726" cy="752200"/>
          </a:xfrm>
        </p:grpSpPr>
        <p:pic>
          <p:nvPicPr>
            <p:cNvPr id="145" name="Google Shape;145;p16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6"/>
            <p:cNvSpPr txBox="1"/>
            <p:nvPr/>
          </p:nvSpPr>
          <p:spPr>
            <a:xfrm>
              <a:off x="10293384" y="5850288"/>
              <a:ext cx="1933726" cy="245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sp>
        <p:nvSpPr>
          <p:cNvPr id="147" name="Google Shape;147;p16"/>
          <p:cNvSpPr txBox="1"/>
          <p:nvPr/>
        </p:nvSpPr>
        <p:spPr>
          <a:xfrm>
            <a:off x="797075" y="1106500"/>
            <a:ext cx="501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Landutako proiektuak</a:t>
            </a:r>
            <a:endParaRPr sz="2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48" name="Google Shape;148;p16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/>
          <p:nvPr/>
        </p:nvSpPr>
        <p:spPr>
          <a:xfrm>
            <a:off x="9040483" y="10275"/>
            <a:ext cx="2347122" cy="15079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10790823" y="5824452"/>
            <a:ext cx="730616" cy="3799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10719143" y="6016106"/>
            <a:ext cx="14020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6682154" y="5824452"/>
            <a:ext cx="5439069" cy="835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6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 txBox="1"/>
          <p:nvPr/>
        </p:nvSpPr>
        <p:spPr>
          <a:xfrm>
            <a:off x="10106418" y="6333590"/>
            <a:ext cx="20994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718347"/>
            <a:ext cx="9137150" cy="513965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9458800" y="2822288"/>
            <a:ext cx="23472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Erein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Behatu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Neurtu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Kontatu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Aletu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Arto produktuak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164" name="Google Shape;164;p17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17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id="167" name="Google Shape;167;p17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7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pic>
        <p:nvPicPr>
          <p:cNvPr id="169" name="Google Shape;169;p17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10790823" y="5824452"/>
            <a:ext cx="730500" cy="3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7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 txBox="1"/>
          <p:nvPr/>
        </p:nvSpPr>
        <p:spPr>
          <a:xfrm>
            <a:off x="7677300" y="1613888"/>
            <a:ext cx="2347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s-ES" sz="2000">
                <a:latin typeface="Calibri"/>
                <a:ea typeface="Calibri"/>
                <a:cs typeface="Calibri"/>
                <a:sym typeface="Calibri"/>
              </a:rPr>
              <a:t>Erein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s-ES" sz="2000">
                <a:latin typeface="Calibri"/>
                <a:ea typeface="Calibri"/>
                <a:cs typeface="Calibri"/>
                <a:sym typeface="Calibri"/>
              </a:rPr>
              <a:t>Behatu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s-ES" sz="2000">
                <a:latin typeface="Calibri"/>
                <a:ea typeface="Calibri"/>
                <a:cs typeface="Calibri"/>
                <a:sym typeface="Calibri"/>
              </a:rPr>
              <a:t>Neurtu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s-ES" sz="2000">
                <a:latin typeface="Calibri"/>
                <a:ea typeface="Calibri"/>
                <a:cs typeface="Calibri"/>
                <a:sym typeface="Calibri"/>
              </a:rPr>
              <a:t>Kontatu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s-ES" sz="2000">
                <a:latin typeface="Calibri"/>
                <a:ea typeface="Calibri"/>
                <a:cs typeface="Calibri"/>
                <a:sym typeface="Calibri"/>
              </a:rPr>
              <a:t>Aletu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s-ES" sz="2000">
                <a:latin typeface="Calibri"/>
                <a:ea typeface="Calibri"/>
                <a:cs typeface="Calibri"/>
                <a:sym typeface="Calibri"/>
              </a:rPr>
              <a:t>Krispetak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613900"/>
            <a:ext cx="9219077" cy="523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7"/>
          <p:cNvSpPr txBox="1"/>
          <p:nvPr/>
        </p:nvSpPr>
        <p:spPr>
          <a:xfrm>
            <a:off x="6785350" y="1452975"/>
            <a:ext cx="30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Zer egiten du?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Nolako zuloa?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Eta neurria?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Zer jaten du?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Artea, matematika, ingurumena...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186" name="Google Shape;186;p18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18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id="189" name="Google Shape;189;p18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18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pic>
        <p:nvPicPr>
          <p:cNvPr id="191" name="Google Shape;191;p18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8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10790823" y="5824452"/>
            <a:ext cx="730500" cy="3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8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8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8"/>
          <p:cNvSpPr txBox="1"/>
          <p:nvPr/>
        </p:nvSpPr>
        <p:spPr>
          <a:xfrm>
            <a:off x="5928125" y="2362463"/>
            <a:ext cx="5957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latin typeface="Comic Sans MS"/>
                <a:ea typeface="Comic Sans MS"/>
                <a:cs typeface="Comic Sans MS"/>
                <a:sym typeface="Comic Sans MS"/>
              </a:rPr>
              <a:t>Zomorroak proiektua</a:t>
            </a:r>
            <a:endParaRPr sz="2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s-ES" sz="2200">
                <a:solidFill>
                  <a:srgbClr val="232323"/>
                </a:solidFill>
                <a:highlight>
                  <a:srgbClr val="F2F4FC"/>
                </a:highlight>
                <a:latin typeface="Comic Sans MS"/>
                <a:ea typeface="Comic Sans MS"/>
                <a:cs typeface="Comic Sans MS"/>
                <a:sym typeface="Comic Sans MS"/>
              </a:rPr>
              <a:t>Ortuko biztanleak ezagutu ikertu eta sailkatu ondoren, zomorroen hotela eraiki dugu.</a:t>
            </a:r>
            <a:endParaRPr sz="2200">
              <a:solidFill>
                <a:srgbClr val="232323"/>
              </a:solidFill>
              <a:highlight>
                <a:srgbClr val="F2F4FC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0200" y="1240175"/>
            <a:ext cx="5438999" cy="543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207" name="Google Shape;207;p19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9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19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id="210" name="Google Shape;210;p19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19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pic>
        <p:nvPicPr>
          <p:cNvPr id="212" name="Google Shape;212;p19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9"/>
          <p:cNvSpPr/>
          <p:nvPr/>
        </p:nvSpPr>
        <p:spPr>
          <a:xfrm>
            <a:off x="10790823" y="5824452"/>
            <a:ext cx="730500" cy="3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9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216" name="Google Shape;216;p19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9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9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9"/>
          <p:cNvSpPr txBox="1"/>
          <p:nvPr/>
        </p:nvSpPr>
        <p:spPr>
          <a:xfrm>
            <a:off x="9304550" y="3663488"/>
            <a:ext cx="23472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Hazitik landarera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Behatu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Landatu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Emaitza jaso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Azokarako prest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1" name="Google Shape;221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240175"/>
            <a:ext cx="9040474" cy="56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0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228" name="Google Shape;228;p20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0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id="231" name="Google Shape;231;p20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20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pic>
        <p:nvPicPr>
          <p:cNvPr id="233" name="Google Shape;233;p20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0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0"/>
          <p:cNvSpPr/>
          <p:nvPr/>
        </p:nvSpPr>
        <p:spPr>
          <a:xfrm>
            <a:off x="10790823" y="5824452"/>
            <a:ext cx="730500" cy="3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0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237" name="Google Shape;237;p20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20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0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0"/>
          <p:cNvSpPr txBox="1"/>
          <p:nvPr/>
        </p:nvSpPr>
        <p:spPr>
          <a:xfrm>
            <a:off x="9304550" y="3663488"/>
            <a:ext cx="23472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Elikadura jasangarria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Kontzientzia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Familiak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Matematika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2" name="Google Shape;242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322200"/>
            <a:ext cx="9137150" cy="553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1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/>
          </a:p>
        </p:txBody>
      </p:sp>
      <p:pic>
        <p:nvPicPr>
          <p:cNvPr id="249" name="Google Shape;249;p21" descr="steam euskadi – Larraioz Elektroni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1" descr="Estimados/as miembros de la comunidad educativa, Ante la progresión del  Coronavirus COVID-19 en todo el territorio de la C.A.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1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id="252" name="Google Shape;252;p21" descr="\\PMP-DC\diseño\Itsaso\innobasque\EVENTO MANUMIX\descar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1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5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/>
            </a:p>
          </p:txBody>
        </p:sp>
      </p:grpSp>
      <p:pic>
        <p:nvPicPr>
          <p:cNvPr id="254" name="Google Shape;254;p21" descr="C:\Users\pmp9\Downloads\erakundearen izena-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1"/>
          <p:cNvSpPr/>
          <p:nvPr/>
        </p:nvSpPr>
        <p:spPr>
          <a:xfrm>
            <a:off x="10790823" y="5824452"/>
            <a:ext cx="730500" cy="3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/>
          </a:p>
        </p:txBody>
      </p:sp>
      <p:sp>
        <p:nvSpPr>
          <p:cNvPr id="258" name="Google Shape;258;p21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21" descr="steam euskadi – Larraioz Elektronik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1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www.steam.eus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6225" y="28777"/>
            <a:ext cx="1099953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/>
        </p:nvSpPr>
        <p:spPr>
          <a:xfrm>
            <a:off x="9304550" y="3663488"/>
            <a:ext cx="234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Neurtu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Planoa egin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s-ES" sz="2000">
                <a:latin typeface="Comic Sans MS"/>
                <a:ea typeface="Comic Sans MS"/>
                <a:cs typeface="Comic Sans MS"/>
                <a:sym typeface="Comic Sans MS"/>
              </a:rPr>
              <a:t>Bankalak diseinatu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3" name="Google Shape;263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431750"/>
            <a:ext cx="9137150" cy="522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7F48B9974F6C749BC1143109A4DB7C9" ma:contentTypeVersion="12" ma:contentTypeDescription="Crear nuevo documento." ma:contentTypeScope="" ma:versionID="df42e2daa529e7d2fc7a643fc3954dfa">
  <xsd:schema xmlns:xsd="http://www.w3.org/2001/XMLSchema" xmlns:xs="http://www.w3.org/2001/XMLSchema" xmlns:p="http://schemas.microsoft.com/office/2006/metadata/properties" xmlns:ns2="730936b0-c5b8-46a7-8521-7ee6b31188d3" xmlns:ns3="d919fc59-72a5-4a31-a7f6-4e7b7dd23f5f" targetNamespace="http://schemas.microsoft.com/office/2006/metadata/properties" ma:root="true" ma:fieldsID="fffcdb32cb9284df24c81140d6d10edb" ns2:_="" ns3:_="">
    <xsd:import namespace="730936b0-c5b8-46a7-8521-7ee6b31188d3"/>
    <xsd:import namespace="d919fc59-72a5-4a31-a7f6-4e7b7dd23f5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936b0-c5b8-46a7-8521-7ee6b31188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9fc59-72a5-4a31-a7f6-4e7b7dd23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79CE74-BA37-4849-A0B8-EE30A7DF153A}"/>
</file>

<file path=customXml/itemProps2.xml><?xml version="1.0" encoding="utf-8"?>
<ds:datastoreItem xmlns:ds="http://schemas.openxmlformats.org/officeDocument/2006/customXml" ds:itemID="{0616DDB3-9EB1-4F3E-8C4B-2F936670906F}"/>
</file>

<file path=customXml/itemProps3.xml><?xml version="1.0" encoding="utf-8"?>
<ds:datastoreItem xmlns:ds="http://schemas.openxmlformats.org/officeDocument/2006/customXml" ds:itemID="{CFFA860A-AC07-4144-94F4-9EF3D4C8751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467</Words>
  <Application>Microsoft Office PowerPoint</Application>
  <PresentationFormat>Personalizado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Twentieth Century</vt:lpstr>
      <vt:lpstr>Wingdings</vt:lpstr>
      <vt:lpstr>Comic Sans MS</vt:lpstr>
      <vt:lpstr>Verdana</vt:lpstr>
      <vt:lpstr>Calibri</vt:lpstr>
      <vt:lpstr>Nunito Sans</vt:lpstr>
      <vt:lpstr>Avenir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PMP9</cp:lastModifiedBy>
  <cp:revision>2</cp:revision>
  <dcterms:modified xsi:type="dcterms:W3CDTF">2021-02-23T12:52:29Z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0x01010057F48B9974F6C749BC1143109A4DB7C9</vt:lpwstr>
  </property>
</Properties>
</file>