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MEPyFV4LSXF1EIVZfykwlkc0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4BC385-912B-4B28-8629-15110A29D34B}">
  <a:tblStyle styleId="{854BC385-912B-4B28-8629-15110A29D34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372f30e7ff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3372f30e7ff_1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372f30e7ff_1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372f30e7ff_1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372f30e7ff_1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372f30e7ff_1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372f30e7ff_1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3372f30e7ff_1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d95aee162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2d95aee162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6e1cabe58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36e1cabe58_1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372f30e7ff_1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3372f30e7ff_1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372f30e7ff_1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3372f30e7ff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72f30e7ff_1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372f30e7ff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2.png"/><Relationship Id="rId11" Type="http://schemas.openxmlformats.org/officeDocument/2006/relationships/image" Target="../media/image8.png"/><Relationship Id="rId10" Type="http://schemas.openxmlformats.org/officeDocument/2006/relationships/image" Target="../media/image9.jp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10.jpg"/><Relationship Id="rId8"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7" r="6318"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24.png"/><Relationship Id="rId12"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26.jp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46.png"/><Relationship Id="rId5"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48.png"/><Relationship Id="rId6"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48.png"/><Relationship Id="rId6"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48.png"/><Relationship Id="rId6"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52.png"/><Relationship Id="rId5" Type="http://schemas.openxmlformats.org/officeDocument/2006/relationships/image" Target="../media/image57.png"/><Relationship Id="rId6" Type="http://schemas.openxmlformats.org/officeDocument/2006/relationships/image" Target="../media/image27.jpg"/><Relationship Id="rId7"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6.png"/><Relationship Id="rId5" Type="http://schemas.openxmlformats.org/officeDocument/2006/relationships/image" Target="../media/image44.png"/><Relationship Id="rId6" Type="http://schemas.openxmlformats.org/officeDocument/2006/relationships/image" Target="../media/image15.png"/><Relationship Id="rId7" Type="http://schemas.openxmlformats.org/officeDocument/2006/relationships/image" Target="../media/image58.png"/><Relationship Id="rId8" Type="http://schemas.openxmlformats.org/officeDocument/2006/relationships/image" Target="../media/image59.png"/></Relationships>
</file>

<file path=ppt/slides/_rels/slide17.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24.png"/><Relationship Id="rId12"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26.jp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27.jpg"/><Relationship Id="rId6"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jpg"/><Relationship Id="rId4" Type="http://schemas.openxmlformats.org/officeDocument/2006/relationships/image" Target="../media/image6.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jpg"/><Relationship Id="rId4" Type="http://schemas.openxmlformats.org/officeDocument/2006/relationships/image" Target="../media/image6.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3.png"/><Relationship Id="rId8"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8.png"/><Relationship Id="rId5" Type="http://schemas.openxmlformats.org/officeDocument/2006/relationships/image" Target="../media/image36.png"/><Relationship Id="rId6"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jpg"/><Relationship Id="rId4" Type="http://schemas.openxmlformats.org/officeDocument/2006/relationships/image" Target="../media/image6.png"/><Relationship Id="rId5" Type="http://schemas.openxmlformats.org/officeDocument/2006/relationships/image" Target="../media/image39.png"/><Relationship Id="rId6" Type="http://schemas.openxmlformats.org/officeDocument/2006/relationships/image" Target="../media/image41.png"/><Relationship Id="rId7" Type="http://schemas.openxmlformats.org/officeDocument/2006/relationships/hyperlink" Target="https://youtu.be/8vajPdZhXE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0198" y="1372316"/>
            <a:ext cx="2948925" cy="301002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Nire munduaren islak: </a:t>
            </a:r>
            <a:endParaRPr/>
          </a:p>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Besteek nola ikusten nauten deskubritzea</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4" l="10829" r="6313" t="5876"/>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194" name="Google Shape;194;p4"/>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pic>
        <p:nvPicPr>
          <p:cNvPr id="195" name="Google Shape;195;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6" name="Google Shape;196;p4"/>
          <p:cNvPicPr preferRelativeResize="0"/>
          <p:nvPr/>
        </p:nvPicPr>
        <p:blipFill rotWithShape="1">
          <a:blip r:embed="rId11">
            <a:alphaModFix/>
          </a:blip>
          <a:srcRect b="17100" l="66706" r="0" t="0"/>
          <a:stretch/>
        </p:blipFill>
        <p:spPr>
          <a:xfrm>
            <a:off x="6731475" y="0"/>
            <a:ext cx="2381972" cy="4432401"/>
          </a:xfrm>
          <a:prstGeom prst="rect">
            <a:avLst/>
          </a:prstGeom>
          <a:noFill/>
          <a:ln>
            <a:noFill/>
          </a:ln>
        </p:spPr>
      </p:pic>
      <p:pic>
        <p:nvPicPr>
          <p:cNvPr id="197" name="Google Shape;197;p4"/>
          <p:cNvPicPr preferRelativeResize="0"/>
          <p:nvPr/>
        </p:nvPicPr>
        <p:blipFill rotWithShape="1">
          <a:blip r:embed="rId12">
            <a:alphaModFix/>
          </a:blip>
          <a:srcRect b="0" l="0" r="0" t="0"/>
          <a:stretch/>
        </p:blipFill>
        <p:spPr>
          <a:xfrm>
            <a:off x="3307124" y="739625"/>
            <a:ext cx="5352553" cy="301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1" name="Google Shape;311;p9"/>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12" name="Google Shape;312;p9"/>
          <p:cNvSpPr txBox="1"/>
          <p:nvPr/>
        </p:nvSpPr>
        <p:spPr>
          <a:xfrm>
            <a:off x="260200" y="1916478"/>
            <a:ext cx="8317500" cy="2909997"/>
          </a:xfrm>
          <a:prstGeom prst="rect">
            <a:avLst/>
          </a:prstGeom>
          <a:noFill/>
          <a:ln>
            <a:noFill/>
          </a:ln>
        </p:spPr>
        <p:txBody>
          <a:bodyPr anchorCtr="0" anchor="t" bIns="91425" lIns="91425" spcFirstLastPara="1" rIns="91425" wrap="square" tIns="91425">
            <a:spAutoFit/>
          </a:bodyPr>
          <a:lstStyle/>
          <a:p>
            <a:pPr indent="-268288" lvl="0" marL="449263" marR="0" rtl="0" algn="just">
              <a:lnSpc>
                <a:spcPct val="115000"/>
              </a:lnSpc>
              <a:spcBef>
                <a:spcPts val="0"/>
              </a:spcBef>
              <a:spcAft>
                <a:spcPts val="0"/>
              </a:spcAft>
              <a:buClr>
                <a:srgbClr val="666666"/>
              </a:buClr>
              <a:buSzPts val="1400"/>
              <a:buFont typeface="Roboto"/>
              <a:buChar char="★"/>
            </a:pPr>
            <a:r>
              <a:rPr b="1" i="0" lang="es" sz="1400" u="none" cap="none" strike="noStrike">
                <a:solidFill>
                  <a:srgbClr val="666666"/>
                </a:solidFill>
                <a:latin typeface="Roboto"/>
                <a:ea typeface="Roboto"/>
                <a:cs typeface="Roboto"/>
                <a:sym typeface="Roboto"/>
              </a:rPr>
              <a:t>Aukeratu inkesten funtsezko pertzepzio bat</a:t>
            </a:r>
            <a:r>
              <a:rPr b="0" i="0" lang="es" sz="1400" u="none" cap="none" strike="noStrike">
                <a:solidFill>
                  <a:srgbClr val="666666"/>
                </a:solidFill>
                <a:latin typeface="Roboto"/>
                <a:ea typeface="Roboto"/>
                <a:cs typeface="Roboto"/>
                <a:sym typeface="Roboto"/>
              </a:rPr>
              <a:t>, harritu zaituena edo zure buruarekin bat datorrena.</a:t>
            </a:r>
            <a:endParaRPr/>
          </a:p>
          <a:p>
            <a:pPr indent="-268288" lvl="0" marL="449263"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Taldean edo bakarka, pertzepzio horiek esploratuko dituen </a:t>
            </a:r>
            <a:r>
              <a:rPr b="1" i="0" lang="es" sz="1400" u="none" cap="none" strike="noStrike">
                <a:solidFill>
                  <a:srgbClr val="666666"/>
                </a:solidFill>
                <a:latin typeface="Roboto"/>
                <a:ea typeface="Roboto"/>
                <a:cs typeface="Roboto"/>
                <a:sym typeface="Roboto"/>
              </a:rPr>
              <a:t>istorio bat sortu.</a:t>
            </a:r>
            <a:endParaRPr/>
          </a:p>
          <a:p>
            <a:pPr indent="-268288" lvl="0" marL="449263"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Antolatu istorioa </a:t>
            </a:r>
            <a:r>
              <a:rPr b="1" i="0" lang="es" sz="1400" u="none" cap="none" strike="noStrike">
                <a:solidFill>
                  <a:srgbClr val="666666"/>
                </a:solidFill>
                <a:latin typeface="Roboto"/>
                <a:ea typeface="Roboto"/>
                <a:cs typeface="Roboto"/>
                <a:sym typeface="Roboto"/>
              </a:rPr>
              <a:t>hiru zatitan</a:t>
            </a:r>
            <a:r>
              <a:rPr b="0" i="0" lang="es" sz="1400" u="none" cap="none" strike="noStrike">
                <a:solidFill>
                  <a:srgbClr val="666666"/>
                </a:solidFill>
                <a:latin typeface="Roboto"/>
                <a:ea typeface="Roboto"/>
                <a:cs typeface="Roboto"/>
                <a:sym typeface="Roboto"/>
              </a:rPr>
              <a:t>: pertsonaiak eta haien pertzepzioak aurkeztu, autoirudiaren eta kanpoko pertzepzioen arteko gatazka edo akordioa erakutsi, eta gogoeta egin zure ikuspegi pertsonalean nola eragiten duten.</a:t>
            </a:r>
            <a:endParaRPr/>
          </a:p>
          <a:p>
            <a:pPr indent="-268288" lvl="0" marL="449263" marR="0" rtl="0" algn="just">
              <a:lnSpc>
                <a:spcPct val="115000"/>
              </a:lnSpc>
              <a:spcBef>
                <a:spcPts val="0"/>
              </a:spcBef>
              <a:spcAft>
                <a:spcPts val="0"/>
              </a:spcAft>
              <a:buClr>
                <a:srgbClr val="666666"/>
              </a:buClr>
              <a:buSzPts val="1400"/>
              <a:buFont typeface="Roboto"/>
              <a:buChar char="★"/>
            </a:pPr>
            <a:r>
              <a:rPr b="1" i="0" lang="es" sz="1400" u="none" cap="none" strike="noStrike">
                <a:solidFill>
                  <a:srgbClr val="666666"/>
                </a:solidFill>
                <a:latin typeface="Roboto"/>
                <a:ea typeface="Roboto"/>
                <a:cs typeface="Roboto"/>
                <a:sym typeface="Roboto"/>
              </a:rPr>
              <a:t>Arreta jarri </a:t>
            </a:r>
            <a:r>
              <a:rPr b="0" i="0" lang="es" sz="1400" u="none" cap="none" strike="noStrike">
                <a:solidFill>
                  <a:srgbClr val="666666"/>
                </a:solidFill>
                <a:latin typeface="Roboto"/>
                <a:ea typeface="Roboto"/>
                <a:cs typeface="Roboto"/>
                <a:sym typeface="Roboto"/>
              </a:rPr>
              <a:t>pertzepzioen eta autoirudiaren arteko desberdintasuna edo adostasuna erakusten duen </a:t>
            </a:r>
            <a:r>
              <a:rPr b="1" i="0" lang="es" sz="1400" u="none" cap="none" strike="noStrike">
                <a:solidFill>
                  <a:srgbClr val="666666"/>
                </a:solidFill>
                <a:latin typeface="Roboto"/>
                <a:ea typeface="Roboto"/>
                <a:cs typeface="Roboto"/>
                <a:sym typeface="Roboto"/>
              </a:rPr>
              <a:t>eszena batean</a:t>
            </a:r>
            <a:r>
              <a:rPr b="0" i="0" lang="es" sz="1400" u="none" cap="none" strike="noStrike">
                <a:solidFill>
                  <a:srgbClr val="666666"/>
                </a:solidFill>
                <a:latin typeface="Roboto"/>
                <a:ea typeface="Roboto"/>
                <a:cs typeface="Roboto"/>
                <a:sym typeface="Roboto"/>
              </a:rPr>
              <a:t>.</a:t>
            </a:r>
            <a:endParaRPr/>
          </a:p>
          <a:p>
            <a:pPr indent="-268288" lvl="0" marL="449263"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Elkarrizketarako astirik ez baduzu, idatzi laburpen bat </a:t>
            </a:r>
            <a:r>
              <a:rPr b="1" i="0" lang="es" sz="1400" u="none" cap="none" strike="noStrike">
                <a:solidFill>
                  <a:srgbClr val="666666"/>
                </a:solidFill>
                <a:latin typeface="Roboto"/>
                <a:ea typeface="Roboto"/>
                <a:cs typeface="Roboto"/>
                <a:sym typeface="Roboto"/>
              </a:rPr>
              <a:t>ideia nagusiekin </a:t>
            </a:r>
            <a:r>
              <a:rPr b="0" i="0" lang="es" sz="1400" u="none" cap="none" strike="noStrike">
                <a:solidFill>
                  <a:srgbClr val="666666"/>
                </a:solidFill>
                <a:latin typeface="Roboto"/>
                <a:ea typeface="Roboto"/>
                <a:cs typeface="Roboto"/>
                <a:sym typeface="Roboto"/>
              </a:rPr>
              <a:t>eta pertsonaiek nola interakzionatzen duten azalduz.</a:t>
            </a:r>
            <a:endParaRPr/>
          </a:p>
          <a:p>
            <a:pPr indent="-268288" lvl="0" marL="449263"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Ziurtatu zure pertzepzioarekin partehartzen duzula eta istorioak oreka mantentzen duela besteek pentsatzen dutenaren eta zuk zeuk ikusten duzun moduaren artean.</a:t>
            </a:r>
            <a:endParaRPr b="0" i="0" sz="1300" u="none" cap="none" strike="noStrike">
              <a:solidFill>
                <a:srgbClr val="666666"/>
              </a:solidFill>
              <a:latin typeface="Roboto"/>
              <a:ea typeface="Roboto"/>
              <a:cs typeface="Roboto"/>
              <a:sym typeface="Roboto"/>
            </a:endParaRPr>
          </a:p>
        </p:txBody>
      </p:sp>
      <p:sp>
        <p:nvSpPr>
          <p:cNvPr id="313" name="Google Shape;313;p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Gidoiak esploratzea eta sortzea:</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14" name="Google Shape;314;p9"/>
          <p:cNvPicPr preferRelativeResize="0"/>
          <p:nvPr/>
        </p:nvPicPr>
        <p:blipFill rotWithShape="1">
          <a:blip r:embed="rId4">
            <a:alphaModFix/>
          </a:blip>
          <a:srcRect b="0" l="0" r="0" t="0"/>
          <a:stretch/>
        </p:blipFill>
        <p:spPr>
          <a:xfrm rot="10800000">
            <a:off x="6610050" y="13"/>
            <a:ext cx="1862457" cy="578575"/>
          </a:xfrm>
          <a:prstGeom prst="rect">
            <a:avLst/>
          </a:prstGeom>
          <a:noFill/>
          <a:ln>
            <a:noFill/>
          </a:ln>
        </p:spPr>
      </p:pic>
      <p:pic>
        <p:nvPicPr>
          <p:cNvPr id="315" name="Google Shape;315;p9"/>
          <p:cNvPicPr preferRelativeResize="0"/>
          <p:nvPr/>
        </p:nvPicPr>
        <p:blipFill rotWithShape="1">
          <a:blip r:embed="rId5">
            <a:alphaModFix/>
          </a:blip>
          <a:srcRect b="0" l="0" r="0" t="0"/>
          <a:stretch/>
        </p:blipFill>
        <p:spPr>
          <a:xfrm>
            <a:off x="4808800" y="797624"/>
            <a:ext cx="1496449" cy="931200"/>
          </a:xfrm>
          <a:prstGeom prst="rect">
            <a:avLst/>
          </a:prstGeom>
          <a:noFill/>
          <a:ln>
            <a:noFill/>
          </a:ln>
        </p:spPr>
      </p:pic>
      <p:sp>
        <p:nvSpPr>
          <p:cNvPr id="316" name="Google Shape;316;p9"/>
          <p:cNvSpPr txBox="1"/>
          <p:nvPr/>
        </p:nvSpPr>
        <p:spPr>
          <a:xfrm>
            <a:off x="260200" y="1282026"/>
            <a:ext cx="54555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Gidoiak sortzea </a:t>
            </a:r>
            <a:r>
              <a:rPr b="1" i="0" lang="es" sz="1200" u="none" cap="none" strike="noStrike">
                <a:solidFill>
                  <a:srgbClr val="FF1D25"/>
                </a:solidFill>
                <a:latin typeface="Oswald"/>
                <a:ea typeface="Oswald"/>
                <a:cs typeface="Oswald"/>
                <a:sym typeface="Oswald"/>
              </a:rPr>
              <a:t>(20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372f30e7ff_1_7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2" name="Google Shape;322;g3372f30e7ff_1_7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23" name="Google Shape;323;g3372f30e7ff_1_71"/>
          <p:cNvSpPr txBox="1"/>
          <p:nvPr/>
        </p:nvSpPr>
        <p:spPr>
          <a:xfrm>
            <a:off x="177900" y="817525"/>
            <a:ext cx="21411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s" sz="2000" u="none" cap="none" strike="noStrike">
                <a:solidFill>
                  <a:srgbClr val="666666"/>
                </a:solidFill>
                <a:latin typeface="Oswald"/>
                <a:ea typeface="Oswald"/>
                <a:cs typeface="Oswald"/>
                <a:sym typeface="Oswald"/>
              </a:rPr>
              <a:t>Gidoiak esploratzea eta sortzea:</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GIDOI EREDUA</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24" name="Google Shape;324;g3372f30e7ff_1_71"/>
          <p:cNvPicPr preferRelativeResize="0"/>
          <p:nvPr/>
        </p:nvPicPr>
        <p:blipFill rotWithShape="1">
          <a:blip r:embed="rId4">
            <a:alphaModFix/>
          </a:blip>
          <a:srcRect b="0" l="0" r="0" t="0"/>
          <a:stretch/>
        </p:blipFill>
        <p:spPr>
          <a:xfrm>
            <a:off x="1466363" y="3866136"/>
            <a:ext cx="998830" cy="989350"/>
          </a:xfrm>
          <a:prstGeom prst="rect">
            <a:avLst/>
          </a:prstGeom>
          <a:noFill/>
          <a:ln>
            <a:noFill/>
          </a:ln>
        </p:spPr>
      </p:pic>
      <p:pic>
        <p:nvPicPr>
          <p:cNvPr id="325" name="Google Shape;325;g3372f30e7ff_1_71"/>
          <p:cNvPicPr preferRelativeResize="0"/>
          <p:nvPr/>
        </p:nvPicPr>
        <p:blipFill rotWithShape="1">
          <a:blip r:embed="rId5">
            <a:alphaModFix/>
          </a:blip>
          <a:srcRect b="0" l="0" r="0" t="0"/>
          <a:stretch/>
        </p:blipFill>
        <p:spPr>
          <a:xfrm>
            <a:off x="2638649" y="533355"/>
            <a:ext cx="2914068" cy="4201381"/>
          </a:xfrm>
          <a:prstGeom prst="rect">
            <a:avLst/>
          </a:prstGeom>
          <a:noFill/>
          <a:ln>
            <a:noFill/>
          </a:ln>
          <a:effectLst>
            <a:outerShdw blurRad="57150" rotWithShape="0" algn="bl" dir="5400000" dist="19050">
              <a:srgbClr val="000000">
                <a:alpha val="50000"/>
              </a:srgbClr>
            </a:outerShdw>
          </a:effectLst>
        </p:spPr>
      </p:pic>
      <p:pic>
        <p:nvPicPr>
          <p:cNvPr id="326" name="Google Shape;326;g3372f30e7ff_1_71"/>
          <p:cNvPicPr preferRelativeResize="0"/>
          <p:nvPr/>
        </p:nvPicPr>
        <p:blipFill rotWithShape="1">
          <a:blip r:embed="rId6">
            <a:alphaModFix/>
          </a:blip>
          <a:srcRect b="0" l="0" r="0" t="0"/>
          <a:stretch/>
        </p:blipFill>
        <p:spPr>
          <a:xfrm>
            <a:off x="5859686" y="408762"/>
            <a:ext cx="3024114" cy="43259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372f30e7ff_1_8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g3372f30e7ff_1_8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33" name="Google Shape;333;g3372f30e7ff_1_82"/>
          <p:cNvSpPr txBox="1"/>
          <p:nvPr/>
        </p:nvSpPr>
        <p:spPr>
          <a:xfrm>
            <a:off x="177900" y="817525"/>
            <a:ext cx="21411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GIDOI EREDUA</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34" name="Google Shape;334;g3372f30e7ff_1_82"/>
          <p:cNvPicPr preferRelativeResize="0"/>
          <p:nvPr/>
        </p:nvPicPr>
        <p:blipFill rotWithShape="1">
          <a:blip r:embed="rId4">
            <a:alphaModFix/>
          </a:blip>
          <a:srcRect b="0" l="0" r="0" t="0"/>
          <a:stretch/>
        </p:blipFill>
        <p:spPr>
          <a:xfrm>
            <a:off x="2736894" y="24413"/>
            <a:ext cx="1542712" cy="1376685"/>
          </a:xfrm>
          <a:prstGeom prst="rect">
            <a:avLst/>
          </a:prstGeom>
          <a:noFill/>
          <a:ln>
            <a:noFill/>
          </a:ln>
        </p:spPr>
      </p:pic>
      <p:sp>
        <p:nvSpPr>
          <p:cNvPr id="335" name="Google Shape;335;g3372f30e7ff_1_82"/>
          <p:cNvSpPr/>
          <p:nvPr/>
        </p:nvSpPr>
        <p:spPr>
          <a:xfrm>
            <a:off x="4697500" y="487100"/>
            <a:ext cx="3627900" cy="755100"/>
          </a:xfrm>
          <a:prstGeom prst="wedgeRoundRectCallout">
            <a:avLst>
              <a:gd fmla="val -58064" name="adj1"/>
              <a:gd fmla="val -47613"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36" name="Google Shape;336;g3372f30e7ff_1_82"/>
          <p:cNvSpPr txBox="1"/>
          <p:nvPr/>
        </p:nvSpPr>
        <p:spPr>
          <a:xfrm>
            <a:off x="4787450" y="566375"/>
            <a:ext cx="3627900" cy="604250"/>
          </a:xfrm>
          <a:prstGeom prst="rect">
            <a:avLst/>
          </a:prstGeom>
          <a:noFill/>
          <a:ln>
            <a:noFill/>
          </a:ln>
        </p:spPr>
        <p:txBody>
          <a:bodyPr anchorCtr="0" anchor="t" bIns="91425" lIns="91425" spcFirstLastPara="1" rIns="91425" wrap="square" tIns="91425">
            <a:noAutofit/>
          </a:bodyPr>
          <a:lstStyle/>
          <a:p>
            <a:pPr indent="0" lvl="0" marL="65405" marR="23984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Istorio labur baten gidoia egiteko eredua: "Martaren ispilua"</a:t>
            </a:r>
            <a:endParaRPr/>
          </a:p>
        </p:txBody>
      </p:sp>
      <p:pic>
        <p:nvPicPr>
          <p:cNvPr id="337" name="Google Shape;337;g3372f30e7ff_1_82"/>
          <p:cNvPicPr preferRelativeResize="0"/>
          <p:nvPr/>
        </p:nvPicPr>
        <p:blipFill rotWithShape="1">
          <a:blip r:embed="rId5">
            <a:alphaModFix/>
          </a:blip>
          <a:srcRect b="0" l="0" r="0" t="0"/>
          <a:stretch/>
        </p:blipFill>
        <p:spPr>
          <a:xfrm>
            <a:off x="116075" y="3473675"/>
            <a:ext cx="2264751" cy="1336050"/>
          </a:xfrm>
          <a:prstGeom prst="rect">
            <a:avLst/>
          </a:prstGeom>
          <a:noFill/>
          <a:ln>
            <a:noFill/>
          </a:ln>
        </p:spPr>
      </p:pic>
      <p:pic>
        <p:nvPicPr>
          <p:cNvPr id="338" name="Google Shape;338;g3372f30e7ff_1_82"/>
          <p:cNvPicPr preferRelativeResize="0"/>
          <p:nvPr/>
        </p:nvPicPr>
        <p:blipFill rotWithShape="1">
          <a:blip r:embed="rId6">
            <a:alphaModFix/>
          </a:blip>
          <a:srcRect b="0" l="0" r="0" t="2026"/>
          <a:stretch/>
        </p:blipFill>
        <p:spPr>
          <a:xfrm>
            <a:off x="2647757" y="1480373"/>
            <a:ext cx="5905276" cy="3492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372f30e7ff_1_94"/>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4" name="Google Shape;344;g3372f30e7ff_1_94"/>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45" name="Google Shape;345;g3372f30e7ff_1_94"/>
          <p:cNvPicPr preferRelativeResize="0"/>
          <p:nvPr/>
        </p:nvPicPr>
        <p:blipFill rotWithShape="1">
          <a:blip r:embed="rId4">
            <a:alphaModFix/>
          </a:blip>
          <a:srcRect b="0" l="0" r="0" t="0"/>
          <a:stretch/>
        </p:blipFill>
        <p:spPr>
          <a:xfrm>
            <a:off x="2741762" y="106099"/>
            <a:ext cx="1542712" cy="1376685"/>
          </a:xfrm>
          <a:prstGeom prst="rect">
            <a:avLst/>
          </a:prstGeom>
          <a:noFill/>
          <a:ln>
            <a:noFill/>
          </a:ln>
        </p:spPr>
      </p:pic>
      <p:sp>
        <p:nvSpPr>
          <p:cNvPr id="346" name="Google Shape;346;g3372f30e7ff_1_94"/>
          <p:cNvSpPr/>
          <p:nvPr/>
        </p:nvSpPr>
        <p:spPr>
          <a:xfrm>
            <a:off x="4697500" y="487100"/>
            <a:ext cx="3627900" cy="755100"/>
          </a:xfrm>
          <a:prstGeom prst="wedgeRoundRectCallout">
            <a:avLst>
              <a:gd fmla="val -58064" name="adj1"/>
              <a:gd fmla="val -47613"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347" name="Google Shape;347;g3372f30e7ff_1_94"/>
          <p:cNvPicPr preferRelativeResize="0"/>
          <p:nvPr/>
        </p:nvPicPr>
        <p:blipFill rotWithShape="1">
          <a:blip r:embed="rId5">
            <a:alphaModFix/>
          </a:blip>
          <a:srcRect b="0" l="0" r="0" t="0"/>
          <a:stretch/>
        </p:blipFill>
        <p:spPr>
          <a:xfrm>
            <a:off x="116075" y="3473675"/>
            <a:ext cx="2264751" cy="1336050"/>
          </a:xfrm>
          <a:prstGeom prst="rect">
            <a:avLst/>
          </a:prstGeom>
          <a:noFill/>
          <a:ln>
            <a:noFill/>
          </a:ln>
        </p:spPr>
      </p:pic>
      <p:sp>
        <p:nvSpPr>
          <p:cNvPr id="348" name="Google Shape;348;g3372f30e7ff_1_94"/>
          <p:cNvSpPr txBox="1"/>
          <p:nvPr/>
        </p:nvSpPr>
        <p:spPr>
          <a:xfrm>
            <a:off x="177900" y="794441"/>
            <a:ext cx="21411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GIDOI EREDUA</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49" name="Google Shape;349;g3372f30e7ff_1_94"/>
          <p:cNvSpPr txBox="1"/>
          <p:nvPr/>
        </p:nvSpPr>
        <p:spPr>
          <a:xfrm>
            <a:off x="4707236" y="566375"/>
            <a:ext cx="3627900" cy="604250"/>
          </a:xfrm>
          <a:prstGeom prst="rect">
            <a:avLst/>
          </a:prstGeom>
          <a:noFill/>
          <a:ln>
            <a:noFill/>
          </a:ln>
        </p:spPr>
        <p:txBody>
          <a:bodyPr anchorCtr="0" anchor="t" bIns="91425" lIns="91425" spcFirstLastPara="1" rIns="91425" wrap="square" tIns="91425">
            <a:noAutofit/>
          </a:bodyPr>
          <a:lstStyle/>
          <a:p>
            <a:pPr indent="0" lvl="0" marL="65405" marR="23984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Istorio labur baten gidoia egiteko eredua: "Martaren ispilua"</a:t>
            </a:r>
            <a:endParaRPr/>
          </a:p>
        </p:txBody>
      </p:sp>
      <p:pic>
        <p:nvPicPr>
          <p:cNvPr id="350" name="Google Shape;350;g3372f30e7ff_1_94"/>
          <p:cNvPicPr preferRelativeResize="0"/>
          <p:nvPr/>
        </p:nvPicPr>
        <p:blipFill rotWithShape="1">
          <a:blip r:embed="rId6">
            <a:alphaModFix/>
          </a:blip>
          <a:srcRect b="0" l="0" r="0" t="0"/>
          <a:stretch/>
        </p:blipFill>
        <p:spPr>
          <a:xfrm>
            <a:off x="3691085" y="1396753"/>
            <a:ext cx="5061390" cy="33674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372f30e7ff_1_10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6" name="Google Shape;356;g3372f30e7ff_1_105"/>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57" name="Google Shape;357;g3372f30e7ff_1_105"/>
          <p:cNvPicPr preferRelativeResize="0"/>
          <p:nvPr/>
        </p:nvPicPr>
        <p:blipFill rotWithShape="1">
          <a:blip r:embed="rId4">
            <a:alphaModFix/>
          </a:blip>
          <a:srcRect b="0" l="0" r="0" t="0"/>
          <a:stretch/>
        </p:blipFill>
        <p:spPr>
          <a:xfrm>
            <a:off x="2741762" y="106099"/>
            <a:ext cx="1542712" cy="1376685"/>
          </a:xfrm>
          <a:prstGeom prst="rect">
            <a:avLst/>
          </a:prstGeom>
          <a:noFill/>
          <a:ln>
            <a:noFill/>
          </a:ln>
        </p:spPr>
      </p:pic>
      <p:sp>
        <p:nvSpPr>
          <p:cNvPr id="358" name="Google Shape;358;g3372f30e7ff_1_105"/>
          <p:cNvSpPr/>
          <p:nvPr/>
        </p:nvSpPr>
        <p:spPr>
          <a:xfrm>
            <a:off x="4697500" y="487100"/>
            <a:ext cx="3627900" cy="755100"/>
          </a:xfrm>
          <a:prstGeom prst="wedgeRoundRectCallout">
            <a:avLst>
              <a:gd fmla="val -58064" name="adj1"/>
              <a:gd fmla="val -47613"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359" name="Google Shape;359;g3372f30e7ff_1_105"/>
          <p:cNvPicPr preferRelativeResize="0"/>
          <p:nvPr/>
        </p:nvPicPr>
        <p:blipFill rotWithShape="1">
          <a:blip r:embed="rId5">
            <a:alphaModFix/>
          </a:blip>
          <a:srcRect b="0" l="0" r="0" t="0"/>
          <a:stretch/>
        </p:blipFill>
        <p:spPr>
          <a:xfrm>
            <a:off x="116075" y="3473675"/>
            <a:ext cx="2264751" cy="1336050"/>
          </a:xfrm>
          <a:prstGeom prst="rect">
            <a:avLst/>
          </a:prstGeom>
          <a:noFill/>
          <a:ln>
            <a:noFill/>
          </a:ln>
        </p:spPr>
      </p:pic>
      <p:sp>
        <p:nvSpPr>
          <p:cNvPr id="360" name="Google Shape;360;g3372f30e7ff_1_105"/>
          <p:cNvSpPr txBox="1"/>
          <p:nvPr/>
        </p:nvSpPr>
        <p:spPr>
          <a:xfrm>
            <a:off x="4787450" y="566375"/>
            <a:ext cx="3627900" cy="604250"/>
          </a:xfrm>
          <a:prstGeom prst="rect">
            <a:avLst/>
          </a:prstGeom>
          <a:noFill/>
          <a:ln>
            <a:noFill/>
          </a:ln>
        </p:spPr>
        <p:txBody>
          <a:bodyPr anchorCtr="0" anchor="t" bIns="91425" lIns="91425" spcFirstLastPara="1" rIns="91425" wrap="square" tIns="91425">
            <a:noAutofit/>
          </a:bodyPr>
          <a:lstStyle/>
          <a:p>
            <a:pPr indent="0" lvl="0" marL="65405" marR="23984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Istorio labur baten gidoia egiteko eredua: "Martaren ispilua"</a:t>
            </a:r>
            <a:endParaRPr/>
          </a:p>
        </p:txBody>
      </p:sp>
      <p:sp>
        <p:nvSpPr>
          <p:cNvPr id="361" name="Google Shape;361;g3372f30e7ff_1_105"/>
          <p:cNvSpPr txBox="1"/>
          <p:nvPr/>
        </p:nvSpPr>
        <p:spPr>
          <a:xfrm>
            <a:off x="225042" y="794441"/>
            <a:ext cx="21411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GIDOI EREDUA</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62" name="Google Shape;362;g3372f30e7ff_1_105"/>
          <p:cNvPicPr preferRelativeResize="0"/>
          <p:nvPr/>
        </p:nvPicPr>
        <p:blipFill rotWithShape="1">
          <a:blip r:embed="rId6">
            <a:alphaModFix/>
          </a:blip>
          <a:srcRect b="0" l="0" r="0" t="732"/>
          <a:stretch/>
        </p:blipFill>
        <p:spPr>
          <a:xfrm>
            <a:off x="3225768" y="1660524"/>
            <a:ext cx="5802157" cy="2995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8" name="Google Shape;368;p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69" name="Google Shape;369;p10"/>
          <p:cNvSpPr/>
          <p:nvPr/>
        </p:nvSpPr>
        <p:spPr>
          <a:xfrm>
            <a:off x="305475" y="2571750"/>
            <a:ext cx="4969200" cy="2253125"/>
          </a:xfrm>
          <a:prstGeom prst="wedgeRoundRectCallout">
            <a:avLst>
              <a:gd fmla="val 39620" name="adj1"/>
              <a:gd fmla="val -80834"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0" name="Google Shape;370;p10"/>
          <p:cNvPicPr preferRelativeResize="0"/>
          <p:nvPr/>
        </p:nvPicPr>
        <p:blipFill rotWithShape="1">
          <a:blip r:embed="rId4">
            <a:alphaModFix/>
          </a:blip>
          <a:srcRect b="0" l="0" r="0" t="0"/>
          <a:stretch/>
        </p:blipFill>
        <p:spPr>
          <a:xfrm>
            <a:off x="3724913" y="45175"/>
            <a:ext cx="3440400" cy="1579800"/>
          </a:xfrm>
          <a:prstGeom prst="rect">
            <a:avLst/>
          </a:prstGeom>
          <a:noFill/>
          <a:ln>
            <a:noFill/>
          </a:ln>
        </p:spPr>
      </p:pic>
      <p:sp>
        <p:nvSpPr>
          <p:cNvPr id="371" name="Google Shape;371;p10"/>
          <p:cNvSpPr txBox="1"/>
          <p:nvPr/>
        </p:nvSpPr>
        <p:spPr>
          <a:xfrm>
            <a:off x="305475" y="2578558"/>
            <a:ext cx="4644900" cy="2371901"/>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Talde bakoitzak edo bakarka, labur-labur, bere pertzepzio nagusia aurkeztuko du, baita gidoian nola txertatu duten ere. Ikaskideen eta saioko gidariaren komentario azkarrak jasoko dituzte.</a:t>
            </a:r>
            <a:endParaRPr b="0" i="0" sz="1400" u="none" cap="none" strike="noStrike">
              <a:solidFill>
                <a:srgbClr val="666666"/>
              </a:solidFill>
              <a:latin typeface="Roboto"/>
              <a:ea typeface="Roboto"/>
              <a:cs typeface="Roboto"/>
              <a:sym typeface="Roboto"/>
            </a:endParaRPr>
          </a:p>
          <a:p>
            <a:pPr indent="0" lvl="0" marL="0" marR="0" rtl="0" algn="just">
              <a:lnSpc>
                <a:spcPct val="115000"/>
              </a:lnSpc>
              <a:spcBef>
                <a:spcPts val="800"/>
              </a:spcBef>
              <a:spcAft>
                <a:spcPts val="800"/>
              </a:spcAft>
              <a:buNone/>
            </a:pPr>
            <a:r>
              <a:rPr b="0" i="0" lang="es" sz="1400" u="none" cap="none" strike="noStrike">
                <a:solidFill>
                  <a:srgbClr val="666666"/>
                </a:solidFill>
                <a:latin typeface="Roboto"/>
                <a:ea typeface="Roboto"/>
                <a:cs typeface="Roboto"/>
                <a:sym typeface="Roboto"/>
              </a:rPr>
              <a:t>Jasotako iruzkinak kontuan hartuta, gidoiak hobetuko dira. Gidoia prestatu behar da, hurrengo egunetan aurkezteko edo eztabaidatzeko, eta "</a:t>
            </a:r>
            <a:r>
              <a:rPr b="1" i="0" lang="es" sz="1400" u="none" cap="none" strike="noStrike">
                <a:solidFill>
                  <a:srgbClr val="666666"/>
                </a:solidFill>
                <a:latin typeface="Roboto"/>
                <a:ea typeface="Roboto"/>
                <a:cs typeface="Roboto"/>
                <a:sym typeface="Roboto"/>
              </a:rPr>
              <a:t>Expo-Ekin</a:t>
            </a:r>
            <a:r>
              <a:rPr b="0" i="0" lang="es" sz="1400" u="none" cap="none" strike="noStrike">
                <a:solidFill>
                  <a:srgbClr val="666666"/>
                </a:solidFill>
                <a:latin typeface="Roboto"/>
                <a:ea typeface="Roboto"/>
                <a:cs typeface="Roboto"/>
                <a:sym typeface="Roboto"/>
              </a:rPr>
              <a:t>" eremura bidali.</a:t>
            </a:r>
            <a:endParaRPr b="0" i="0" sz="1400" u="none" cap="none" strike="noStrike">
              <a:solidFill>
                <a:srgbClr val="666666"/>
              </a:solidFill>
              <a:latin typeface="Roboto"/>
              <a:ea typeface="Roboto"/>
              <a:cs typeface="Roboto"/>
              <a:sym typeface="Roboto"/>
            </a:endParaRPr>
          </a:p>
        </p:txBody>
      </p:sp>
      <p:pic>
        <p:nvPicPr>
          <p:cNvPr id="372" name="Google Shape;372;p10"/>
          <p:cNvPicPr preferRelativeResize="0"/>
          <p:nvPr/>
        </p:nvPicPr>
        <p:blipFill rotWithShape="1">
          <a:blip r:embed="rId5">
            <a:alphaModFix/>
          </a:blip>
          <a:srcRect b="0" l="0" r="0" t="0"/>
          <a:stretch/>
        </p:blipFill>
        <p:spPr>
          <a:xfrm flipH="1">
            <a:off x="4595638" y="1452675"/>
            <a:ext cx="1391669" cy="1656599"/>
          </a:xfrm>
          <a:prstGeom prst="rect">
            <a:avLst/>
          </a:prstGeom>
          <a:noFill/>
          <a:ln>
            <a:noFill/>
          </a:ln>
        </p:spPr>
      </p:pic>
      <p:sp>
        <p:nvSpPr>
          <p:cNvPr id="373" name="Google Shape;373;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Descubrimiento y Creación de guiones: </a:t>
            </a:r>
            <a:endParaRPr b="0" i="0" sz="2400" u="none" cap="none" strike="noStrike">
              <a:solidFill>
                <a:srgbClr val="666666"/>
              </a:solidFill>
              <a:latin typeface="Oswald"/>
              <a:ea typeface="Oswald"/>
              <a:cs typeface="Oswald"/>
              <a:sym typeface="Oswald"/>
            </a:endParaRPr>
          </a:p>
        </p:txBody>
      </p:sp>
      <p:pic>
        <p:nvPicPr>
          <p:cNvPr id="374" name="Google Shape;374;p10"/>
          <p:cNvPicPr preferRelativeResize="0"/>
          <p:nvPr/>
        </p:nvPicPr>
        <p:blipFill rotWithShape="1">
          <a:blip r:embed="rId6">
            <a:alphaModFix/>
          </a:blip>
          <a:srcRect b="17100" l="66706" r="0" t="0"/>
          <a:stretch/>
        </p:blipFill>
        <p:spPr>
          <a:xfrm>
            <a:off x="6807675" y="0"/>
            <a:ext cx="2381972" cy="4432401"/>
          </a:xfrm>
          <a:prstGeom prst="rect">
            <a:avLst/>
          </a:prstGeom>
          <a:noFill/>
          <a:ln>
            <a:noFill/>
          </a:ln>
        </p:spPr>
      </p:pic>
      <p:pic>
        <p:nvPicPr>
          <p:cNvPr id="375" name="Google Shape;375;p10"/>
          <p:cNvPicPr preferRelativeResize="0"/>
          <p:nvPr/>
        </p:nvPicPr>
        <p:blipFill rotWithShape="1">
          <a:blip r:embed="rId7">
            <a:alphaModFix/>
          </a:blip>
          <a:srcRect b="0" l="0" r="0" t="0"/>
          <a:stretch/>
        </p:blipFill>
        <p:spPr>
          <a:xfrm>
            <a:off x="6891625" y="3039625"/>
            <a:ext cx="1331875" cy="1136575"/>
          </a:xfrm>
          <a:prstGeom prst="rect">
            <a:avLst/>
          </a:prstGeom>
          <a:noFill/>
          <a:ln>
            <a:noFill/>
          </a:ln>
        </p:spPr>
      </p:pic>
      <p:sp>
        <p:nvSpPr>
          <p:cNvPr id="376" name="Google Shape;376;p10"/>
          <p:cNvSpPr txBox="1"/>
          <p:nvPr/>
        </p:nvSpPr>
        <p:spPr>
          <a:xfrm>
            <a:off x="2386652" y="56559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Gidoiak esploratzea eta sortzea:</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77" name="Google Shape;377;p10"/>
          <p:cNvSpPr txBox="1"/>
          <p:nvPr/>
        </p:nvSpPr>
        <p:spPr>
          <a:xfrm>
            <a:off x="229284" y="1270215"/>
            <a:ext cx="5455500" cy="64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4. Urratsa: Aurkezpena eta Azken Plangintza</a:t>
            </a:r>
            <a:endParaRPr/>
          </a:p>
          <a:p>
            <a:pPr indent="0" lvl="0" marL="0" marR="0" rtl="0" algn="l">
              <a:lnSpc>
                <a:spcPct val="100000"/>
              </a:lnSpc>
              <a:spcBef>
                <a:spcPts val="0"/>
              </a:spcBef>
              <a:spcAft>
                <a:spcPts val="0"/>
              </a:spcAft>
              <a:buNone/>
            </a:pP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16"/>
          <p:cNvPicPr preferRelativeResize="0"/>
          <p:nvPr/>
        </p:nvPicPr>
        <p:blipFill rotWithShape="1">
          <a:blip r:embed="rId3">
            <a:alphaModFix/>
          </a:blip>
          <a:srcRect b="17100" l="66706" r="0" t="0"/>
          <a:stretch/>
        </p:blipFill>
        <p:spPr>
          <a:xfrm>
            <a:off x="6807675" y="0"/>
            <a:ext cx="2381972" cy="4432401"/>
          </a:xfrm>
          <a:prstGeom prst="rect">
            <a:avLst/>
          </a:prstGeom>
          <a:noFill/>
          <a:ln>
            <a:noFill/>
          </a:ln>
        </p:spPr>
      </p:pic>
      <p:sp>
        <p:nvSpPr>
          <p:cNvPr id="383" name="Google Shape;383;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400" u="none" cap="none" strike="noStrike">
                <a:solidFill>
                  <a:srgbClr val="666666"/>
                </a:solidFill>
                <a:latin typeface="Oswald"/>
                <a:ea typeface="Oswald"/>
                <a:cs typeface="Oswald"/>
                <a:sym typeface="Oswald"/>
              </a:rPr>
              <a:t>Gauzatzeko gomendioak:</a:t>
            </a:r>
            <a:endParaRPr/>
          </a:p>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84" name="Google Shape;384;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5" name="Google Shape;385;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6" name="Google Shape;386;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6"/>
          <p:cNvSpPr txBox="1"/>
          <p:nvPr/>
        </p:nvSpPr>
        <p:spPr>
          <a:xfrm>
            <a:off x="576888" y="1723600"/>
            <a:ext cx="4644900" cy="92791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Ziurtatu Interneterako konexioa duzula, bideoak ikusteko eta galdetegia betetzeko.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sp>
        <p:nvSpPr>
          <p:cNvPr id="388" name="Google Shape;388;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6"/>
          <p:cNvSpPr txBox="1"/>
          <p:nvPr/>
        </p:nvSpPr>
        <p:spPr>
          <a:xfrm>
            <a:off x="864976" y="2691704"/>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Izan zaitez sortzailea zure gidoia idaztean, zure ideiak eta pertzepzioak modu pertsonalean adieraziz.</a:t>
            </a:r>
            <a:endParaRPr b="0" i="0" sz="1400" u="none" cap="none" strike="noStrike">
              <a:solidFill>
                <a:srgbClr val="666666"/>
              </a:solidFill>
              <a:latin typeface="Roboto"/>
              <a:ea typeface="Roboto"/>
              <a:cs typeface="Roboto"/>
              <a:sym typeface="Roboto"/>
            </a:endParaRPr>
          </a:p>
        </p:txBody>
      </p:sp>
      <p:sp>
        <p:nvSpPr>
          <p:cNvPr id="390" name="Google Shape;390;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6"/>
          <p:cNvSpPr txBox="1"/>
          <p:nvPr/>
        </p:nvSpPr>
        <p:spPr>
          <a:xfrm>
            <a:off x="336825" y="3666042"/>
            <a:ext cx="5043600" cy="92791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Sortu errespetu eta babes giro bat zure taldean, non pertsona guztiak eroso sentituko diren beren ideiak eta lanak partekatuz.</a:t>
            </a:r>
            <a:endParaRPr b="0" i="0" sz="1400" u="none" cap="none" strike="noStrike">
              <a:solidFill>
                <a:srgbClr val="666666"/>
              </a:solidFill>
              <a:latin typeface="Roboto"/>
              <a:ea typeface="Roboto"/>
              <a:cs typeface="Roboto"/>
              <a:sym typeface="Roboto"/>
            </a:endParaRPr>
          </a:p>
        </p:txBody>
      </p:sp>
      <p:pic>
        <p:nvPicPr>
          <p:cNvPr id="392" name="Google Shape;392;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393" name="Google Shape;393;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394" name="Google Shape;394;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395" name="Google Shape;395;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descr="preencoded.png" id="400" name="Google Shape;400;p1"/>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401" name="Google Shape;401;p1"/>
          <p:cNvSpPr txBox="1"/>
          <p:nvPr/>
        </p:nvSpPr>
        <p:spPr>
          <a:xfrm>
            <a:off x="260198" y="1372316"/>
            <a:ext cx="2948925" cy="301002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Nire munduaren islak: </a:t>
            </a:r>
            <a:endParaRPr/>
          </a:p>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Besteek nola ikusten nauten deskubritzea</a:t>
            </a:r>
            <a:endParaRPr b="1" i="0" sz="3400" u="none" cap="none" strike="noStrike">
              <a:solidFill>
                <a:schemeClr val="dk2"/>
              </a:solidFill>
              <a:latin typeface="Oswald"/>
              <a:ea typeface="Oswald"/>
              <a:cs typeface="Oswald"/>
              <a:sym typeface="Oswald"/>
            </a:endParaRPr>
          </a:p>
        </p:txBody>
      </p:sp>
      <p:pic>
        <p:nvPicPr>
          <p:cNvPr id="402" name="Google Shape;402;p1"/>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403" name="Google Shape;403;p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4" name="Google Shape;404;p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5" name="Google Shape;405;p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6" name="Google Shape;406;p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7" name="Google Shape;407;p1"/>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08" name="Google Shape;408;p1"/>
          <p:cNvPicPr preferRelativeResize="0"/>
          <p:nvPr/>
        </p:nvPicPr>
        <p:blipFill rotWithShape="1">
          <a:blip r:embed="rId6">
            <a:alphaModFix/>
          </a:blip>
          <a:srcRect b="19444" l="10829" r="6313" t="5876"/>
          <a:stretch/>
        </p:blipFill>
        <p:spPr>
          <a:xfrm>
            <a:off x="6969314" y="4653706"/>
            <a:ext cx="601776" cy="302647"/>
          </a:xfrm>
          <a:prstGeom prst="rect">
            <a:avLst/>
          </a:prstGeom>
          <a:noFill/>
          <a:ln>
            <a:noFill/>
          </a:ln>
        </p:spPr>
      </p:pic>
      <p:pic>
        <p:nvPicPr>
          <p:cNvPr id="409" name="Google Shape;409;p1"/>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10" name="Google Shape;410;p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11" name="Google Shape;411;p1"/>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12" name="Google Shape;412;p1"/>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413" name="Google Shape;413;p1"/>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pic>
        <p:nvPicPr>
          <p:cNvPr id="414" name="Google Shape;414;p1"/>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15" name="Google Shape;415;p1"/>
          <p:cNvPicPr preferRelativeResize="0"/>
          <p:nvPr/>
        </p:nvPicPr>
        <p:blipFill rotWithShape="1">
          <a:blip r:embed="rId11">
            <a:alphaModFix/>
          </a:blip>
          <a:srcRect b="17100" l="66706" r="0" t="0"/>
          <a:stretch/>
        </p:blipFill>
        <p:spPr>
          <a:xfrm>
            <a:off x="6731475" y="0"/>
            <a:ext cx="2381972" cy="4432401"/>
          </a:xfrm>
          <a:prstGeom prst="rect">
            <a:avLst/>
          </a:prstGeom>
          <a:noFill/>
          <a:ln>
            <a:noFill/>
          </a:ln>
        </p:spPr>
      </p:pic>
      <p:pic>
        <p:nvPicPr>
          <p:cNvPr id="416" name="Google Shape;416;p1"/>
          <p:cNvPicPr preferRelativeResize="0"/>
          <p:nvPr/>
        </p:nvPicPr>
        <p:blipFill rotWithShape="1">
          <a:blip r:embed="rId12">
            <a:alphaModFix/>
          </a:blip>
          <a:srcRect b="0" l="0" r="0" t="0"/>
          <a:stretch/>
        </p:blipFill>
        <p:spPr>
          <a:xfrm>
            <a:off x="3307124" y="739625"/>
            <a:ext cx="5352553" cy="301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d95aee1625_0_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2d95aee1625_0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d95aee1625_0_0"/>
          <p:cNvSpPr txBox="1"/>
          <p:nvPr/>
        </p:nvSpPr>
        <p:spPr>
          <a:xfrm>
            <a:off x="355800" y="1220373"/>
            <a:ext cx="8138100"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Parte hartu </a:t>
            </a:r>
            <a:r>
              <a:rPr b="1" i="0" lang="es" sz="1400" u="none" cap="none" strike="noStrike">
                <a:solidFill>
                  <a:srgbClr val="666666"/>
                </a:solidFill>
                <a:latin typeface="Roboto"/>
                <a:ea typeface="Roboto"/>
                <a:cs typeface="Roboto"/>
                <a:sym typeface="Roboto"/>
              </a:rPr>
              <a:t>"Expo-Ekin" </a:t>
            </a:r>
            <a:r>
              <a:rPr b="0" i="0" lang="es" sz="1400" u="none" cap="none" strike="noStrike">
                <a:solidFill>
                  <a:srgbClr val="666666"/>
                </a:solidFill>
                <a:latin typeface="Roboto"/>
                <a:ea typeface="Roboto"/>
                <a:cs typeface="Roboto"/>
                <a:sym typeface="Roboto"/>
              </a:rPr>
              <a:t>erakusketan, tokiko antzerki-konpainia batekin lankidetzan. Jarduera honek, antzerkiaren bidez, besteek nola ikusten zaituzten eta zure burua nola ikusten duzun aztertzera gonbidatzen zaitu. Zure eta zure ingurukoen pertzepzioak islatzen dituzten gidoiak sortuko dituzu, zure nortasuna eta etorkizuneko erabaki profesionaletan nola eragin dezakeen hobeto ulertzen lagunduz.</a:t>
            </a:r>
            <a:endParaRPr b="0" i="0" sz="1400" u="none" cap="none" strike="noStrike">
              <a:solidFill>
                <a:srgbClr val="666666"/>
              </a:solidFill>
              <a:latin typeface="Roboto"/>
              <a:ea typeface="Roboto"/>
              <a:cs typeface="Roboto"/>
              <a:sym typeface="Roboto"/>
            </a:endParaRPr>
          </a:p>
        </p:txBody>
      </p:sp>
      <p:pic>
        <p:nvPicPr>
          <p:cNvPr id="205" name="Google Shape;205;g2d95aee1625_0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2d95aee1625_0_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2d95aee1625_0_0"/>
          <p:cNvPicPr preferRelativeResize="0"/>
          <p:nvPr/>
        </p:nvPicPr>
        <p:blipFill rotWithShape="1">
          <a:blip r:embed="rId5">
            <a:alphaModFix/>
          </a:blip>
          <a:srcRect b="52392" l="0" r="0" t="18680"/>
          <a:stretch/>
        </p:blipFill>
        <p:spPr>
          <a:xfrm>
            <a:off x="-68025" y="2940500"/>
            <a:ext cx="9472225" cy="1826100"/>
          </a:xfrm>
          <a:prstGeom prst="rect">
            <a:avLst/>
          </a:prstGeom>
          <a:noFill/>
          <a:ln>
            <a:noFill/>
          </a:ln>
        </p:spPr>
      </p:pic>
      <p:pic>
        <p:nvPicPr>
          <p:cNvPr id="208" name="Google Shape;208;g2d95aee1625_0_0"/>
          <p:cNvPicPr preferRelativeResize="0"/>
          <p:nvPr/>
        </p:nvPicPr>
        <p:blipFill rotWithShape="1">
          <a:blip r:embed="rId6">
            <a:alphaModFix/>
          </a:blip>
          <a:srcRect b="0" l="0" r="0" t="0"/>
          <a:stretch/>
        </p:blipFill>
        <p:spPr>
          <a:xfrm>
            <a:off x="2415975" y="2518250"/>
            <a:ext cx="4504225" cy="2533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36e1cabe58_1_71"/>
          <p:cNvSpPr txBox="1"/>
          <p:nvPr/>
        </p:nvSpPr>
        <p:spPr>
          <a:xfrm>
            <a:off x="260200" y="785201"/>
            <a:ext cx="3984000" cy="775301"/>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a:p>
          <a:p>
            <a:pPr indent="0" lvl="0" marL="0" marR="0" rtl="0" algn="l">
              <a:lnSpc>
                <a:spcPct val="90000"/>
              </a:lnSpc>
              <a:spcBef>
                <a:spcPts val="0"/>
              </a:spcBef>
              <a:spcAft>
                <a:spcPts val="0"/>
              </a:spcAft>
              <a:buClr>
                <a:schemeClr val="dk1"/>
              </a:buClr>
              <a:buSzPts val="1100"/>
              <a:buFont typeface="Arial"/>
              <a:buNone/>
            </a:pPr>
            <a:r>
              <a:rPr b="0" i="0" lang="es" sz="2100" u="none" cap="none" strike="noStrike">
                <a:solidFill>
                  <a:srgbClr val="FF1D25"/>
                </a:solidFill>
                <a:latin typeface="Oswald"/>
                <a:ea typeface="Oswald"/>
                <a:cs typeface="Oswald"/>
                <a:sym typeface="Oswald"/>
              </a:rPr>
              <a:t>Antzerkiaren gonbidapena</a:t>
            </a:r>
            <a:endParaRPr b="0" i="0" sz="21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4" name="Google Shape;214;g336e1cabe58_1_7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 name="Google Shape;215;g336e1cabe58_1_7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16" name="Google Shape;216;g336e1cabe58_1_71"/>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17" name="Google Shape;217;g336e1cabe58_1_71"/>
          <p:cNvPicPr preferRelativeResize="0"/>
          <p:nvPr/>
        </p:nvPicPr>
        <p:blipFill rotWithShape="1">
          <a:blip r:embed="rId5">
            <a:alphaModFix/>
          </a:blip>
          <a:srcRect b="0" l="0" r="0" t="0"/>
          <a:stretch/>
        </p:blipFill>
        <p:spPr>
          <a:xfrm>
            <a:off x="3315600" y="53293"/>
            <a:ext cx="1662065" cy="1483210"/>
          </a:xfrm>
          <a:prstGeom prst="rect">
            <a:avLst/>
          </a:prstGeom>
          <a:noFill/>
          <a:ln>
            <a:noFill/>
          </a:ln>
        </p:spPr>
      </p:pic>
      <p:sp>
        <p:nvSpPr>
          <p:cNvPr id="218" name="Google Shape;218;g336e1cabe58_1_71"/>
          <p:cNvSpPr/>
          <p:nvPr/>
        </p:nvSpPr>
        <p:spPr>
          <a:xfrm>
            <a:off x="5171199" y="358100"/>
            <a:ext cx="3169013" cy="444600"/>
          </a:xfrm>
          <a:prstGeom prst="wedgeRoundRectCallout">
            <a:avLst>
              <a:gd fmla="val -37067" name="adj1"/>
              <a:gd fmla="val 10319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19" name="Google Shape;219;g336e1cabe58_1_71"/>
          <p:cNvSpPr txBox="1"/>
          <p:nvPr/>
        </p:nvSpPr>
        <p:spPr>
          <a:xfrm>
            <a:off x="5188644" y="340460"/>
            <a:ext cx="3403200" cy="378615"/>
          </a:xfrm>
          <a:prstGeom prst="rect">
            <a:avLst/>
          </a:prstGeom>
          <a:noFill/>
          <a:ln>
            <a:noFill/>
          </a:ln>
        </p:spPr>
        <p:txBody>
          <a:bodyPr anchorCtr="0" anchor="t" bIns="91425" lIns="91425" spcFirstLastPara="1" rIns="91425" wrap="square" tIns="91425">
            <a:noAutofit/>
          </a:bodyPr>
          <a:lstStyle/>
          <a:p>
            <a:pPr indent="0" lvl="0" marL="0" marR="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Ausartu </a:t>
            </a:r>
            <a:r>
              <a:rPr b="1" i="0" lang="es" sz="1400" u="none" cap="none" strike="noStrike">
                <a:solidFill>
                  <a:srgbClr val="666666"/>
                </a:solidFill>
                <a:latin typeface="Roboto"/>
                <a:ea typeface="Roboto"/>
                <a:cs typeface="Roboto"/>
                <a:sym typeface="Roboto"/>
              </a:rPr>
              <a:t>Expo-Ekin</a:t>
            </a:r>
            <a:r>
              <a:rPr b="0" i="0" lang="es" sz="1400" u="none" cap="none" strike="noStrike">
                <a:solidFill>
                  <a:srgbClr val="666666"/>
                </a:solidFill>
                <a:latin typeface="Roboto"/>
                <a:ea typeface="Roboto"/>
                <a:cs typeface="Roboto"/>
                <a:sym typeface="Roboto"/>
              </a:rPr>
              <a:t>-en distira egitera!</a:t>
            </a:r>
            <a:endParaRPr/>
          </a:p>
        </p:txBody>
      </p:sp>
      <p:pic>
        <p:nvPicPr>
          <p:cNvPr descr="Imagen que contiene tabla, luz, llenado, decorado  Descripción generada automáticamente" id="220" name="Google Shape;220;g336e1cabe58_1_71"/>
          <p:cNvPicPr preferRelativeResize="0"/>
          <p:nvPr/>
        </p:nvPicPr>
        <p:blipFill rotWithShape="1">
          <a:blip r:embed="rId6">
            <a:alphaModFix/>
          </a:blip>
          <a:srcRect b="0" l="0" r="0" t="0"/>
          <a:stretch/>
        </p:blipFill>
        <p:spPr>
          <a:xfrm>
            <a:off x="4413063" y="1734355"/>
            <a:ext cx="4275717" cy="3267599"/>
          </a:xfrm>
          <a:prstGeom prst="rect">
            <a:avLst/>
          </a:prstGeom>
          <a:noFill/>
          <a:ln>
            <a:noFill/>
          </a:ln>
        </p:spPr>
      </p:pic>
      <p:sp>
        <p:nvSpPr>
          <p:cNvPr id="221" name="Google Shape;221;g336e1cabe58_1_71"/>
          <p:cNvSpPr txBox="1"/>
          <p:nvPr/>
        </p:nvSpPr>
        <p:spPr>
          <a:xfrm>
            <a:off x="490900" y="1646103"/>
            <a:ext cx="3827400" cy="3444104"/>
          </a:xfrm>
          <a:prstGeom prst="rect">
            <a:avLst/>
          </a:prstGeom>
          <a:solidFill>
            <a:schemeClr val="lt1"/>
          </a:solidFill>
          <a:ln cap="flat" cmpd="sng" w="9525">
            <a:solidFill>
              <a:srgbClr val="50C2E4"/>
            </a:solidFill>
            <a:prstDash val="solid"/>
            <a:round/>
            <a:headEnd len="sm" w="sm" type="none"/>
            <a:tailEnd len="sm" w="sm" type="none"/>
          </a:ln>
        </p:spPr>
        <p:txBody>
          <a:bodyPr anchorCtr="0" anchor="t" bIns="91425" lIns="91425" spcFirstLastPara="1" rIns="91425" wrap="square" tIns="91425">
            <a:noAutofit/>
          </a:bodyPr>
          <a:lstStyle/>
          <a:p>
            <a:pPr indent="0" lvl="0" marL="125095" marR="62864" rtl="0" algn="ctr">
              <a:lnSpc>
                <a:spcPct val="100000"/>
              </a:lnSpc>
              <a:spcBef>
                <a:spcPts val="0"/>
              </a:spcBef>
              <a:spcAft>
                <a:spcPts val="0"/>
              </a:spcAft>
              <a:buClr>
                <a:schemeClr val="dk1"/>
              </a:buClr>
              <a:buSzPts val="1400"/>
              <a:buFont typeface="Arial"/>
              <a:buNone/>
            </a:pPr>
            <a:r>
              <a:rPr b="0" i="0" lang="es" sz="1400" u="none" cap="none" strike="noStrike">
                <a:solidFill>
                  <a:schemeClr val="dk1"/>
                </a:solidFill>
                <a:latin typeface="Roboto"/>
                <a:ea typeface="Roboto"/>
                <a:cs typeface="Roboto"/>
                <a:sym typeface="Roboto"/>
              </a:rPr>
              <a:t>Antzerki-konpainiak gonbita egiten dizu zure talentua eta sormena erakusteko agertoki paregabe batean, non istorioaren gidoilari eta sortzaile izan baitzaitezke.</a:t>
            </a:r>
            <a:endParaRPr/>
          </a:p>
          <a:p>
            <a:pPr indent="0" lvl="0" marL="125095" marR="64135" rtl="0" algn="ctr">
              <a:lnSpc>
                <a:spcPct val="100000"/>
              </a:lnSpc>
              <a:spcBef>
                <a:spcPts val="795"/>
              </a:spcBef>
              <a:spcAft>
                <a:spcPts val="0"/>
              </a:spcAft>
              <a:buNone/>
            </a:pPr>
            <a:r>
              <a:rPr b="1" i="0" lang="es" sz="1400" u="none" cap="none" strike="noStrike">
                <a:solidFill>
                  <a:schemeClr val="dk1"/>
                </a:solidFill>
                <a:latin typeface="Roboto"/>
                <a:ea typeface="Roboto"/>
                <a:cs typeface="Roboto"/>
                <a:sym typeface="Roboto"/>
              </a:rPr>
              <a:t>Islatu zure ikuspegia gidoi original batean.</a:t>
            </a:r>
            <a:endParaRPr b="0" i="0" sz="1400" u="none" cap="none" strike="noStrike">
              <a:solidFill>
                <a:schemeClr val="dk1"/>
              </a:solidFill>
              <a:latin typeface="Roboto"/>
              <a:ea typeface="Roboto"/>
              <a:cs typeface="Roboto"/>
              <a:sym typeface="Roboto"/>
            </a:endParaRPr>
          </a:p>
          <a:p>
            <a:pPr indent="0" lvl="0" marL="125095" marR="64135" rtl="0" algn="ctr">
              <a:lnSpc>
                <a:spcPct val="100000"/>
              </a:lnSpc>
              <a:spcBef>
                <a:spcPts val="1445"/>
              </a:spcBef>
              <a:spcAft>
                <a:spcPts val="0"/>
              </a:spcAft>
              <a:buClr>
                <a:schemeClr val="dk1"/>
              </a:buClr>
              <a:buSzPts val="1400"/>
              <a:buFont typeface="Arial"/>
              <a:buNone/>
            </a:pPr>
            <a:r>
              <a:rPr b="0" i="0" lang="es" sz="1400" u="none" cap="none" strike="noStrike">
                <a:solidFill>
                  <a:schemeClr val="dk1"/>
                </a:solidFill>
                <a:latin typeface="Roboto"/>
                <a:ea typeface="Roboto"/>
                <a:cs typeface="Roboto"/>
                <a:sym typeface="Roboto"/>
              </a:rPr>
              <a:t>Aukera paregabea duzu nor zaren eta besteek nola ikusten zaituzten esploratzeko.</a:t>
            </a:r>
            <a:endParaRPr/>
          </a:p>
          <a:p>
            <a:pPr indent="0" lvl="0" marL="0" marR="0" rtl="0" algn="ctr">
              <a:lnSpc>
                <a:spcPct val="100000"/>
              </a:lnSpc>
              <a:spcBef>
                <a:spcPts val="600"/>
              </a:spcBef>
              <a:spcAft>
                <a:spcPts val="0"/>
              </a:spcAft>
              <a:buClr>
                <a:schemeClr val="dk1"/>
              </a:buClr>
              <a:buSzPts val="1400"/>
              <a:buFont typeface="Arial"/>
              <a:buNone/>
            </a:pPr>
            <a:r>
              <a:rPr b="0" i="0" lang="es" sz="1400" u="none" cap="none" strike="noStrike">
                <a:solidFill>
                  <a:schemeClr val="dk1"/>
                </a:solidFill>
                <a:latin typeface="Roboto"/>
                <a:ea typeface="Roboto"/>
                <a:cs typeface="Roboto"/>
                <a:sym typeface="Roboto"/>
              </a:rPr>
              <a:t>"Expo-Ekin" ez da antzerkia soilik; zure barne-mundurako bidaia bat da, eta zure grinak aurkitzen eta bokaziozko bidea zehazten lagunduko dizu.</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600"/>
              </a:spcBef>
              <a:spcAft>
                <a:spcPts val="0"/>
              </a:spcAft>
              <a:buClr>
                <a:schemeClr val="dk1"/>
              </a:buClr>
              <a:buSzPts val="1400"/>
              <a:buFont typeface="Arial"/>
              <a:buNone/>
            </a:pPr>
            <a:r>
              <a:rPr b="1" i="0" lang="es" sz="1400" u="none" cap="none" strike="noStrike">
                <a:solidFill>
                  <a:schemeClr val="dk1"/>
                </a:solidFill>
                <a:latin typeface="Roboto"/>
                <a:ea typeface="Roboto"/>
                <a:cs typeface="Roboto"/>
                <a:sym typeface="Roboto"/>
              </a:rPr>
              <a:t>Animatu eta parte hartu</a:t>
            </a:r>
            <a:endParaRPr b="0" i="0" sz="1400" u="none" cap="none" strike="noStrike">
              <a:solidFill>
                <a:schemeClr val="dk1"/>
              </a:solidFill>
              <a:latin typeface="Roboto"/>
              <a:ea typeface="Roboto"/>
              <a:cs typeface="Roboto"/>
              <a:sym typeface="Roboto"/>
            </a:endParaRPr>
          </a:p>
          <a:p>
            <a:pPr indent="0" lvl="0" marL="125095" marR="62864" rtl="0" algn="ctr">
              <a:lnSpc>
                <a:spcPct val="102000"/>
              </a:lnSpc>
              <a:spcBef>
                <a:spcPts val="780"/>
              </a:spcBef>
              <a:spcAft>
                <a:spcPts val="0"/>
              </a:spcAft>
              <a:buClr>
                <a:schemeClr val="dk1"/>
              </a:buClr>
              <a:buSzPts val="1400"/>
              <a:buFont typeface="Arial"/>
              <a:buNone/>
            </a:pPr>
            <a:r>
              <a:t/>
            </a:r>
            <a:endParaRPr b="1"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6"/>
          <p:cNvPicPr preferRelativeResize="0"/>
          <p:nvPr/>
        </p:nvPicPr>
        <p:blipFill rotWithShape="1">
          <a:blip r:embed="rId3">
            <a:alphaModFix/>
          </a:blip>
          <a:srcRect b="17100" l="66706" r="0" t="0"/>
          <a:stretch/>
        </p:blipFill>
        <p:spPr>
          <a:xfrm>
            <a:off x="6807675" y="0"/>
            <a:ext cx="2381972" cy="4432401"/>
          </a:xfrm>
          <a:prstGeom prst="rect">
            <a:avLst/>
          </a:prstGeom>
          <a:noFill/>
          <a:ln>
            <a:noFill/>
          </a:ln>
        </p:spPr>
      </p:pic>
      <p:sp>
        <p:nvSpPr>
          <p:cNvPr id="227" name="Google Shape;227;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8" name="Google Shape;228;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9" name="Google Shape;229;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30" name="Google Shape;230;p6"/>
          <p:cNvPicPr preferRelativeResize="0"/>
          <p:nvPr/>
        </p:nvPicPr>
        <p:blipFill rotWithShape="1">
          <a:blip r:embed="rId5">
            <a:alphaModFix amt="25000"/>
          </a:blip>
          <a:srcRect b="0" l="0" r="0" t="0"/>
          <a:stretch/>
        </p:blipFill>
        <p:spPr>
          <a:xfrm>
            <a:off x="326250" y="1933675"/>
            <a:ext cx="1692600" cy="720200"/>
          </a:xfrm>
          <a:prstGeom prst="rect">
            <a:avLst/>
          </a:prstGeom>
          <a:noFill/>
          <a:ln>
            <a:noFill/>
          </a:ln>
        </p:spPr>
      </p:pic>
      <p:sp>
        <p:nvSpPr>
          <p:cNvPr id="231" name="Google Shape;231;p6"/>
          <p:cNvSpPr txBox="1"/>
          <p:nvPr/>
        </p:nvSpPr>
        <p:spPr>
          <a:xfrm>
            <a:off x="403952" y="1895537"/>
            <a:ext cx="16926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Egiaztapena eta hausnarketa</a:t>
            </a:r>
            <a:endParaRPr b="1" i="0" sz="1600" u="none" cap="none" strike="noStrike">
              <a:solidFill>
                <a:srgbClr val="434343"/>
              </a:solidFill>
              <a:latin typeface="Roboto"/>
              <a:ea typeface="Roboto"/>
              <a:cs typeface="Roboto"/>
              <a:sym typeface="Roboto"/>
            </a:endParaRPr>
          </a:p>
        </p:txBody>
      </p:sp>
      <p:sp>
        <p:nvSpPr>
          <p:cNvPr id="232" name="Google Shape;232;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b="1" i="0" sz="1800" u="none" cap="none" strike="noStrike">
              <a:solidFill>
                <a:srgbClr val="FF1D25"/>
              </a:solidFill>
              <a:latin typeface="Oswald"/>
              <a:ea typeface="Oswald"/>
              <a:cs typeface="Oswald"/>
              <a:sym typeface="Oswald"/>
            </a:endParaRPr>
          </a:p>
        </p:txBody>
      </p:sp>
      <p:pic>
        <p:nvPicPr>
          <p:cNvPr id="233" name="Google Shape;233;p6"/>
          <p:cNvPicPr preferRelativeResize="0"/>
          <p:nvPr/>
        </p:nvPicPr>
        <p:blipFill rotWithShape="1">
          <a:blip r:embed="rId5">
            <a:alphaModFix amt="25000"/>
          </a:blip>
          <a:srcRect b="0" l="0" r="0" t="0"/>
          <a:stretch/>
        </p:blipFill>
        <p:spPr>
          <a:xfrm>
            <a:off x="2612700" y="1933675"/>
            <a:ext cx="1692600" cy="923401"/>
          </a:xfrm>
          <a:prstGeom prst="rect">
            <a:avLst/>
          </a:prstGeom>
          <a:noFill/>
          <a:ln>
            <a:noFill/>
          </a:ln>
        </p:spPr>
      </p:pic>
      <p:sp>
        <p:nvSpPr>
          <p:cNvPr id="234" name="Google Shape;234;p6"/>
          <p:cNvSpPr txBox="1"/>
          <p:nvPr/>
        </p:nvSpPr>
        <p:spPr>
          <a:xfrm>
            <a:off x="2656206" y="1998475"/>
            <a:ext cx="1922623"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Inkestako datuen azterketa</a:t>
            </a:r>
            <a:endParaRPr b="0" i="0" sz="1600" u="none" cap="none" strike="noStrike">
              <a:solidFill>
                <a:srgbClr val="434343"/>
              </a:solidFill>
              <a:latin typeface="Roboto"/>
              <a:ea typeface="Roboto"/>
              <a:cs typeface="Roboto"/>
              <a:sym typeface="Roboto"/>
            </a:endParaRPr>
          </a:p>
        </p:txBody>
      </p:sp>
      <p:sp>
        <p:nvSpPr>
          <p:cNvPr id="235" name="Google Shape;235;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 :</a:t>
            </a:r>
            <a:endParaRPr b="1" i="0" sz="1800" u="none" cap="none" strike="noStrike">
              <a:solidFill>
                <a:srgbClr val="FF1D25"/>
              </a:solidFill>
              <a:latin typeface="Oswald"/>
              <a:ea typeface="Oswald"/>
              <a:cs typeface="Oswald"/>
              <a:sym typeface="Oswald"/>
            </a:endParaRPr>
          </a:p>
        </p:txBody>
      </p:sp>
      <p:pic>
        <p:nvPicPr>
          <p:cNvPr id="236" name="Google Shape;236;p6"/>
          <p:cNvPicPr preferRelativeResize="0"/>
          <p:nvPr/>
        </p:nvPicPr>
        <p:blipFill rotWithShape="1">
          <a:blip r:embed="rId5">
            <a:alphaModFix amt="25000"/>
          </a:blip>
          <a:srcRect b="0" l="0" r="0" t="0"/>
          <a:stretch/>
        </p:blipFill>
        <p:spPr>
          <a:xfrm>
            <a:off x="326250" y="3684325"/>
            <a:ext cx="1692600" cy="720200"/>
          </a:xfrm>
          <a:prstGeom prst="rect">
            <a:avLst/>
          </a:prstGeom>
          <a:noFill/>
          <a:ln>
            <a:noFill/>
          </a:ln>
        </p:spPr>
      </p:pic>
      <p:sp>
        <p:nvSpPr>
          <p:cNvPr id="237" name="Google Shape;237;p6"/>
          <p:cNvSpPr txBox="1"/>
          <p:nvPr/>
        </p:nvSpPr>
        <p:spPr>
          <a:xfrm>
            <a:off x="455552" y="3666400"/>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Gidoiak sortzea</a:t>
            </a:r>
            <a:endParaRPr/>
          </a:p>
        </p:txBody>
      </p:sp>
      <p:sp>
        <p:nvSpPr>
          <p:cNvPr id="238" name="Google Shape;238;p6"/>
          <p:cNvSpPr txBox="1"/>
          <p:nvPr/>
        </p:nvSpPr>
        <p:spPr>
          <a:xfrm>
            <a:off x="277113" y="3184487"/>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b="1" i="0" sz="1800" u="none" cap="none" strike="noStrike">
              <a:solidFill>
                <a:srgbClr val="FF1D25"/>
              </a:solidFill>
              <a:latin typeface="Oswald"/>
              <a:ea typeface="Oswald"/>
              <a:cs typeface="Oswald"/>
              <a:sym typeface="Oswald"/>
            </a:endParaRPr>
          </a:p>
        </p:txBody>
      </p:sp>
      <p:pic>
        <p:nvPicPr>
          <p:cNvPr id="239" name="Google Shape;239;p6"/>
          <p:cNvPicPr preferRelativeResize="0"/>
          <p:nvPr/>
        </p:nvPicPr>
        <p:blipFill rotWithShape="1">
          <a:blip r:embed="rId5">
            <a:alphaModFix amt="25000"/>
          </a:blip>
          <a:srcRect b="0" l="0" r="0" t="0"/>
          <a:stretch/>
        </p:blipFill>
        <p:spPr>
          <a:xfrm>
            <a:off x="2697325" y="3684325"/>
            <a:ext cx="2010452" cy="720200"/>
          </a:xfrm>
          <a:prstGeom prst="rect">
            <a:avLst/>
          </a:prstGeom>
          <a:noFill/>
          <a:ln>
            <a:noFill/>
          </a:ln>
        </p:spPr>
      </p:pic>
      <p:sp>
        <p:nvSpPr>
          <p:cNvPr id="240" name="Google Shape;240;p6"/>
          <p:cNvSpPr txBox="1"/>
          <p:nvPr/>
        </p:nvSpPr>
        <p:spPr>
          <a:xfrm>
            <a:off x="2724324" y="3590200"/>
            <a:ext cx="1815475"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Aurkezpena eta Azken Plangintza</a:t>
            </a:r>
            <a:endParaRPr/>
          </a:p>
        </p:txBody>
      </p:sp>
      <p:sp>
        <p:nvSpPr>
          <p:cNvPr id="241" name="Google Shape;241;p6"/>
          <p:cNvSpPr txBox="1"/>
          <p:nvPr/>
        </p:nvSpPr>
        <p:spPr>
          <a:xfrm>
            <a:off x="26312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a:t>
            </a:r>
            <a:endParaRPr b="1" i="0" sz="1800" u="none" cap="none" strike="noStrike">
              <a:solidFill>
                <a:srgbClr val="FF1D25"/>
              </a:solidFill>
              <a:latin typeface="Oswald"/>
              <a:ea typeface="Oswald"/>
              <a:cs typeface="Oswald"/>
              <a:sym typeface="Oswald"/>
            </a:endParaRPr>
          </a:p>
        </p:txBody>
      </p:sp>
      <p:pic>
        <p:nvPicPr>
          <p:cNvPr id="242" name="Google Shape;242;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43" name="Google Shape;243;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44" name="Google Shape;244;p6"/>
          <p:cNvPicPr preferRelativeResize="0"/>
          <p:nvPr/>
        </p:nvPicPr>
        <p:blipFill rotWithShape="1">
          <a:blip r:embed="rId8">
            <a:alphaModFix/>
          </a:blip>
          <a:srcRect b="0" l="0" r="0" t="0"/>
          <a:stretch/>
        </p:blipFill>
        <p:spPr>
          <a:xfrm flipH="1">
            <a:off x="4952148" y="1262125"/>
            <a:ext cx="1144325" cy="15432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7"/>
          <p:cNvPicPr preferRelativeResize="0"/>
          <p:nvPr/>
        </p:nvPicPr>
        <p:blipFill rotWithShape="1">
          <a:blip r:embed="rId3">
            <a:alphaModFix/>
          </a:blip>
          <a:srcRect b="17100" l="66706" r="0" t="0"/>
          <a:stretch/>
        </p:blipFill>
        <p:spPr>
          <a:xfrm>
            <a:off x="6807675" y="0"/>
            <a:ext cx="2381972" cy="4432401"/>
          </a:xfrm>
          <a:prstGeom prst="rect">
            <a:avLst/>
          </a:prstGeom>
          <a:noFill/>
          <a:ln>
            <a:noFill/>
          </a:ln>
        </p:spPr>
      </p:pic>
      <p:sp>
        <p:nvSpPr>
          <p:cNvPr id="250" name="Google Shape;250;p7"/>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51" name="Google Shape;251;p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7"/>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53" name="Google Shape;253;p7"/>
          <p:cNvPicPr preferRelativeResize="0"/>
          <p:nvPr/>
        </p:nvPicPr>
        <p:blipFill rotWithShape="1">
          <a:blip r:embed="rId5">
            <a:alphaModFix/>
          </a:blip>
          <a:srcRect b="0" l="0" r="0" t="0"/>
          <a:stretch/>
        </p:blipFill>
        <p:spPr>
          <a:xfrm>
            <a:off x="4369500" y="1113925"/>
            <a:ext cx="1821350" cy="971100"/>
          </a:xfrm>
          <a:prstGeom prst="rect">
            <a:avLst/>
          </a:prstGeom>
          <a:noFill/>
          <a:ln>
            <a:noFill/>
          </a:ln>
        </p:spPr>
      </p:pic>
      <p:pic>
        <p:nvPicPr>
          <p:cNvPr id="254" name="Google Shape;254;p7"/>
          <p:cNvPicPr preferRelativeResize="0"/>
          <p:nvPr/>
        </p:nvPicPr>
        <p:blipFill rotWithShape="1">
          <a:blip r:embed="rId6">
            <a:alphaModFix/>
          </a:blip>
          <a:srcRect b="0" l="0" r="0" t="0"/>
          <a:stretch/>
        </p:blipFill>
        <p:spPr>
          <a:xfrm>
            <a:off x="3160625" y="-228599"/>
            <a:ext cx="1043550" cy="1016900"/>
          </a:xfrm>
          <a:prstGeom prst="rect">
            <a:avLst/>
          </a:prstGeom>
          <a:noFill/>
          <a:ln>
            <a:noFill/>
          </a:ln>
        </p:spPr>
      </p:pic>
      <p:pic>
        <p:nvPicPr>
          <p:cNvPr id="255" name="Google Shape;255;p7"/>
          <p:cNvPicPr preferRelativeResize="0"/>
          <p:nvPr/>
        </p:nvPicPr>
        <p:blipFill rotWithShape="1">
          <a:blip r:embed="rId7">
            <a:alphaModFix amt="25000"/>
          </a:blip>
          <a:srcRect b="0" l="0" r="0" t="0"/>
          <a:stretch/>
        </p:blipFill>
        <p:spPr>
          <a:xfrm>
            <a:off x="1228550" y="2407875"/>
            <a:ext cx="5024766" cy="2024525"/>
          </a:xfrm>
          <a:prstGeom prst="rect">
            <a:avLst/>
          </a:prstGeom>
          <a:noFill/>
          <a:ln>
            <a:noFill/>
          </a:ln>
        </p:spPr>
      </p:pic>
      <p:sp>
        <p:nvSpPr>
          <p:cNvPr id="256" name="Google Shape;256;p7"/>
          <p:cNvSpPr txBox="1"/>
          <p:nvPr/>
        </p:nvSpPr>
        <p:spPr>
          <a:xfrm>
            <a:off x="1228550" y="2406031"/>
            <a:ext cx="4725300" cy="193691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1200"/>
              </a:spcBef>
              <a:spcAft>
                <a:spcPts val="800"/>
              </a:spcAft>
              <a:buNone/>
            </a:pPr>
            <a:r>
              <a:rPr b="0" i="0" lang="es" sz="1500" u="none" cap="none" strike="noStrike">
                <a:solidFill>
                  <a:srgbClr val="666666"/>
                </a:solidFill>
                <a:latin typeface="Roboto"/>
                <a:ea typeface="Roboto"/>
                <a:cs typeface="Roboto"/>
                <a:sym typeface="Roboto"/>
              </a:rPr>
              <a:t>Egin </a:t>
            </a:r>
            <a:r>
              <a:rPr b="1" i="0" lang="es" sz="1500" u="none" cap="none" strike="noStrike">
                <a:solidFill>
                  <a:srgbClr val="666666"/>
                </a:solidFill>
                <a:latin typeface="Roboto"/>
                <a:ea typeface="Roboto"/>
                <a:cs typeface="Roboto"/>
                <a:sym typeface="Roboto"/>
              </a:rPr>
              <a:t>INKESTAK senideei, lagunei eta bizilagunei</a:t>
            </a:r>
            <a:r>
              <a:rPr b="0" i="0" lang="es" sz="1500" u="none" cap="none" strike="noStrike">
                <a:solidFill>
                  <a:srgbClr val="666666"/>
                </a:solidFill>
                <a:latin typeface="Roboto"/>
                <a:ea typeface="Roboto"/>
                <a:cs typeface="Roboto"/>
                <a:sym typeface="Roboto"/>
              </a:rPr>
              <a:t>, zure nortasunari eta gaitasunei buruz, protokolo etikoei jarraiki. Informazio hori izango da ikasgelan egingo diren hausnarketa- eta sortze-jardueren oinarria. Gutxienez 5 inkesta egitea gomendatzen dizugu.</a:t>
            </a:r>
            <a:endParaRPr b="0" i="0" sz="1500" u="none" cap="none" strike="noStrike">
              <a:solidFill>
                <a:srgbClr val="666666"/>
              </a:solidFill>
              <a:latin typeface="Roboto"/>
              <a:ea typeface="Roboto"/>
              <a:cs typeface="Roboto"/>
              <a:sym typeface="Roboto"/>
            </a:endParaRPr>
          </a:p>
        </p:txBody>
      </p:sp>
      <p:sp>
        <p:nvSpPr>
          <p:cNvPr id="257" name="Google Shape;257;p7"/>
          <p:cNvSpPr txBox="1"/>
          <p:nvPr/>
        </p:nvSpPr>
        <p:spPr>
          <a:xfrm>
            <a:off x="260200" y="1506900"/>
            <a:ext cx="3623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Atariko jarduera:</a:t>
            </a:r>
            <a:endParaRPr b="1" i="0" sz="1800" u="none" cap="none" strike="noStrike">
              <a:solidFill>
                <a:srgbClr val="FF1D25"/>
              </a:solidFill>
              <a:latin typeface="Oswald"/>
              <a:ea typeface="Oswald"/>
              <a:cs typeface="Oswald"/>
              <a:sym typeface="Oswald"/>
            </a:endParaRPr>
          </a:p>
        </p:txBody>
      </p:sp>
      <p:pic>
        <p:nvPicPr>
          <p:cNvPr id="258" name="Google Shape;258;p7"/>
          <p:cNvPicPr preferRelativeResize="0"/>
          <p:nvPr/>
        </p:nvPicPr>
        <p:blipFill rotWithShape="1">
          <a:blip r:embed="rId8">
            <a:alphaModFix/>
          </a:blip>
          <a:srcRect b="0" l="0" r="0" t="0"/>
          <a:stretch/>
        </p:blipFill>
        <p:spPr>
          <a:xfrm>
            <a:off x="6800454" y="3409100"/>
            <a:ext cx="1422792" cy="102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372f30e7ff_1_37"/>
          <p:cNvSpPr txBox="1"/>
          <p:nvPr/>
        </p:nvSpPr>
        <p:spPr>
          <a:xfrm>
            <a:off x="177900" y="817525"/>
            <a:ext cx="68526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r>
              <a:rPr b="0" i="0" lang="es" sz="2000" u="none" cap="none" strike="noStrike">
                <a:solidFill>
                  <a:srgbClr val="FF1D25"/>
                </a:solidFill>
                <a:latin typeface="Oswald"/>
                <a:ea typeface="Oswald"/>
                <a:cs typeface="Oswald"/>
                <a:sym typeface="Oswald"/>
              </a:rPr>
              <a:t>GALDETEGIA “NOLA IKUSTEN NAUTE”</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64" name="Google Shape;264;g3372f30e7ff_1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5" name="Google Shape;265;g3372f30e7ff_1_37"/>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66" name="Google Shape;266;g3372f30e7ff_1_37"/>
          <p:cNvPicPr preferRelativeResize="0"/>
          <p:nvPr/>
        </p:nvPicPr>
        <p:blipFill rotWithShape="1">
          <a:blip r:embed="rId4">
            <a:alphaModFix/>
          </a:blip>
          <a:srcRect b="0" l="0" r="0" t="0"/>
          <a:stretch/>
        </p:blipFill>
        <p:spPr>
          <a:xfrm rot="10800000">
            <a:off x="8320112" y="2995087"/>
            <a:ext cx="1052500" cy="1528825"/>
          </a:xfrm>
          <a:prstGeom prst="rect">
            <a:avLst/>
          </a:prstGeom>
          <a:noFill/>
          <a:ln>
            <a:noFill/>
          </a:ln>
        </p:spPr>
      </p:pic>
      <p:pic>
        <p:nvPicPr>
          <p:cNvPr id="267" name="Google Shape;267;g3372f30e7ff_1_37"/>
          <p:cNvPicPr preferRelativeResize="0"/>
          <p:nvPr/>
        </p:nvPicPr>
        <p:blipFill rotWithShape="1">
          <a:blip r:embed="rId5">
            <a:alphaModFix/>
          </a:blip>
          <a:srcRect b="0" l="0" r="0" t="0"/>
          <a:stretch/>
        </p:blipFill>
        <p:spPr>
          <a:xfrm>
            <a:off x="985487" y="1333408"/>
            <a:ext cx="2551110" cy="3728975"/>
          </a:xfrm>
          <a:prstGeom prst="rect">
            <a:avLst/>
          </a:prstGeom>
          <a:noFill/>
          <a:ln>
            <a:noFill/>
          </a:ln>
          <a:effectLst>
            <a:outerShdw blurRad="57150" rotWithShape="0" algn="bl" dir="5400000" dist="19050">
              <a:srgbClr val="000000">
                <a:alpha val="50000"/>
              </a:srgbClr>
            </a:outerShdw>
          </a:effectLst>
        </p:spPr>
      </p:pic>
      <p:pic>
        <p:nvPicPr>
          <p:cNvPr id="268" name="Google Shape;268;g3372f30e7ff_1_37"/>
          <p:cNvPicPr preferRelativeResize="0"/>
          <p:nvPr/>
        </p:nvPicPr>
        <p:blipFill rotWithShape="1">
          <a:blip r:embed="rId6">
            <a:alphaModFix/>
          </a:blip>
          <a:srcRect b="0" l="0" r="0" t="0"/>
          <a:stretch/>
        </p:blipFill>
        <p:spPr>
          <a:xfrm>
            <a:off x="4572000" y="1354210"/>
            <a:ext cx="2832680" cy="377690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g3372f30e7ff_1_17"/>
          <p:cNvPicPr preferRelativeResize="0"/>
          <p:nvPr/>
        </p:nvPicPr>
        <p:blipFill rotWithShape="1">
          <a:blip r:embed="rId3">
            <a:alphaModFix/>
          </a:blip>
          <a:srcRect b="17100" l="66706" r="0" t="0"/>
          <a:stretch/>
        </p:blipFill>
        <p:spPr>
          <a:xfrm>
            <a:off x="6807675" y="0"/>
            <a:ext cx="2381972" cy="4432401"/>
          </a:xfrm>
          <a:prstGeom prst="rect">
            <a:avLst/>
          </a:prstGeom>
          <a:noFill/>
          <a:ln>
            <a:noFill/>
          </a:ln>
        </p:spPr>
      </p:pic>
      <p:sp>
        <p:nvSpPr>
          <p:cNvPr id="274" name="Google Shape;274;g3372f30e7ff_1_17"/>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75" name="Google Shape;275;g3372f30e7ff_1_1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6" name="Google Shape;276;g3372f30e7ff_1_17"/>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77" name="Google Shape;277;g3372f30e7ff_1_17"/>
          <p:cNvSpPr txBox="1"/>
          <p:nvPr/>
        </p:nvSpPr>
        <p:spPr>
          <a:xfrm>
            <a:off x="177900" y="1158401"/>
            <a:ext cx="54555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1. Urratsa: Egiaztapena eta hausnarketa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
        <p:nvSpPr>
          <p:cNvPr id="278" name="Google Shape;278;g3372f30e7ff_1_17"/>
          <p:cNvSpPr/>
          <p:nvPr/>
        </p:nvSpPr>
        <p:spPr>
          <a:xfrm>
            <a:off x="375225" y="1798575"/>
            <a:ext cx="5244300" cy="2986800"/>
          </a:xfrm>
          <a:prstGeom prst="wedgeRoundRectCallout">
            <a:avLst>
              <a:gd fmla="val 49334" name="adj1"/>
              <a:gd fmla="val -106213"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3372f30e7ff_1_17"/>
          <p:cNvSpPr txBox="1"/>
          <p:nvPr/>
        </p:nvSpPr>
        <p:spPr>
          <a:xfrm>
            <a:off x="449025" y="1801808"/>
            <a:ext cx="5096700" cy="290999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Ziurtatu inkestak beteta ekarri dituzula. Partekatu zure esperientziak eta aurkikuntzak inkestak egitean.</a:t>
            </a:r>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a:p>
            <a:pPr indent="-317500" lvl="0" marL="457200"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Inkestak egitean, zer izan zen deskubritu zenuen gauzarik harrigarriena? </a:t>
            </a:r>
            <a:endParaRPr/>
          </a:p>
          <a:p>
            <a:pPr indent="-317500" lvl="0" marL="457200"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Izan zen bereziki atentzioa eman zizun edo gogoeta eginarazi zizun erantzunik? </a:t>
            </a:r>
            <a:endParaRPr/>
          </a:p>
          <a:p>
            <a:pPr indent="-317500" lvl="0" marL="457200"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Beste pertsona batzuei inkesta egiteko prozesuan, zer zati egin zitzaizun errazena edo zailena? </a:t>
            </a:r>
            <a:endParaRPr/>
          </a:p>
          <a:p>
            <a:pPr indent="-317500" lvl="0" marL="457200"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Zer sentitu zenuen beste pertsona batzuek nola hautematen zaituzten entzutean? </a:t>
            </a:r>
            <a:endParaRPr/>
          </a:p>
        </p:txBody>
      </p:sp>
      <p:pic>
        <p:nvPicPr>
          <p:cNvPr id="280" name="Google Shape;280;g3372f30e7ff_1_17"/>
          <p:cNvPicPr preferRelativeResize="0"/>
          <p:nvPr/>
        </p:nvPicPr>
        <p:blipFill rotWithShape="1">
          <a:blip r:embed="rId5">
            <a:alphaModFix/>
          </a:blip>
          <a:srcRect b="0" l="0" r="0" t="0"/>
          <a:stretch/>
        </p:blipFill>
        <p:spPr>
          <a:xfrm flipH="1">
            <a:off x="5274594" y="281075"/>
            <a:ext cx="1105526" cy="1517499"/>
          </a:xfrm>
          <a:prstGeom prst="rect">
            <a:avLst/>
          </a:prstGeom>
          <a:noFill/>
          <a:ln>
            <a:noFill/>
          </a:ln>
        </p:spPr>
      </p:pic>
      <p:pic>
        <p:nvPicPr>
          <p:cNvPr id="281" name="Google Shape;281;g3372f30e7ff_1_17"/>
          <p:cNvPicPr preferRelativeResize="0"/>
          <p:nvPr/>
        </p:nvPicPr>
        <p:blipFill rotWithShape="1">
          <a:blip r:embed="rId6">
            <a:alphaModFix/>
          </a:blip>
          <a:srcRect b="0" l="0" r="0" t="0"/>
          <a:stretch/>
        </p:blipFill>
        <p:spPr>
          <a:xfrm>
            <a:off x="6909700" y="3553301"/>
            <a:ext cx="1124600" cy="755949"/>
          </a:xfrm>
          <a:prstGeom prst="rect">
            <a:avLst/>
          </a:prstGeom>
          <a:noFill/>
          <a:ln>
            <a:noFill/>
          </a:ln>
        </p:spPr>
      </p:pic>
      <p:sp>
        <p:nvSpPr>
          <p:cNvPr id="282" name="Google Shape;282;g3372f30e7ff_1_17"/>
          <p:cNvSpPr txBox="1"/>
          <p:nvPr/>
        </p:nvSpPr>
        <p:spPr>
          <a:xfrm>
            <a:off x="5873750" y="4432400"/>
            <a:ext cx="3194100" cy="769411"/>
          </a:xfrm>
          <a:prstGeom prst="rect">
            <a:avLst/>
          </a:prstGeom>
          <a:noFill/>
          <a:ln>
            <a:noFill/>
          </a:ln>
        </p:spPr>
        <p:txBody>
          <a:bodyPr anchorCtr="0" anchor="t" bIns="91425" lIns="91425" spcFirstLastPara="1" rIns="91425" wrap="square" tIns="91425">
            <a:spAutoFit/>
          </a:bodyPr>
          <a:lstStyle/>
          <a:p>
            <a:pPr indent="-540000" lvl="0" marL="540000" marR="0" rtl="0" algn="just">
              <a:lnSpc>
                <a:spcPct val="100000"/>
              </a:lnSpc>
              <a:spcBef>
                <a:spcPts val="1200"/>
              </a:spcBef>
              <a:spcAft>
                <a:spcPts val="0"/>
              </a:spcAft>
              <a:buClr>
                <a:srgbClr val="000000"/>
              </a:buClr>
              <a:buSzPts val="1400"/>
              <a:buFont typeface="Arial"/>
              <a:buNone/>
            </a:pPr>
            <a:r>
              <a:rPr b="1" i="0" lang="es" sz="1400" u="none" cap="none" strike="noStrike">
                <a:solidFill>
                  <a:srgbClr val="FF1D25"/>
                </a:solidFill>
                <a:latin typeface="Roboto"/>
                <a:ea typeface="Roboto"/>
                <a:cs typeface="Roboto"/>
                <a:sym typeface="Roboto"/>
              </a:rPr>
              <a:t>Bideoa</a:t>
            </a:r>
            <a:r>
              <a:rPr b="0" i="0" lang="es" sz="1400" u="none" cap="none" strike="noStrike">
                <a:solidFill>
                  <a:schemeClr val="dk1"/>
                </a:solidFill>
                <a:latin typeface="Roboto"/>
                <a:ea typeface="Roboto"/>
                <a:cs typeface="Roboto"/>
                <a:sym typeface="Roboto"/>
              </a:rPr>
              <a:t>: </a:t>
            </a:r>
            <a:r>
              <a:rPr b="0" i="0" lang="es" sz="1400" u="sng" cap="none" strike="noStrike">
                <a:solidFill>
                  <a:schemeClr val="accent5"/>
                </a:solidFill>
                <a:latin typeface="Roboto"/>
                <a:ea typeface="Roboto"/>
                <a:cs typeface="Roboto"/>
                <a:sym typeface="Roboto"/>
                <a:hlinkClick r:id="rId7">
                  <a:extLst>
                    <a:ext uri="{A12FA001-AC4F-418D-AE19-62706E023703}">
                      <ahyp:hlinkClr val="tx"/>
                    </a:ext>
                  </a:extLst>
                </a:hlinkClick>
              </a:rPr>
              <a:t>“¿Cómo nos vemos? ¿Cómo nos ven los demás?”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8" name="Google Shape;288;p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289" name="Google Shape;289;p8"/>
          <p:cNvSpPr/>
          <p:nvPr/>
        </p:nvSpPr>
        <p:spPr>
          <a:xfrm>
            <a:off x="1344100" y="2067560"/>
            <a:ext cx="4099800" cy="2095200"/>
          </a:xfrm>
          <a:prstGeom prst="wedgeRoundRectCallout">
            <a:avLst>
              <a:gd fmla="val -57390" name="adj1"/>
              <a:gd fmla="val 48741"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8"/>
          <p:cNvSpPr txBox="1"/>
          <p:nvPr/>
        </p:nvSpPr>
        <p:spPr>
          <a:xfrm>
            <a:off x="1605400" y="2289725"/>
            <a:ext cx="3669300" cy="1628621"/>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1" i="0" lang="es" sz="1400" u="none" cap="none" strike="noStrike">
                <a:solidFill>
                  <a:srgbClr val="666666"/>
                </a:solidFill>
                <a:latin typeface="Roboto"/>
                <a:ea typeface="Roboto"/>
                <a:cs typeface="Roboto"/>
                <a:sym typeface="Roboto"/>
              </a:rPr>
              <a:t>Talde txikitan edo banaka</a:t>
            </a:r>
            <a:r>
              <a:rPr b="0" i="0" lang="es" sz="1400" u="none" cap="none" strike="noStrike">
                <a:solidFill>
                  <a:srgbClr val="666666"/>
                </a:solidFill>
                <a:latin typeface="Roboto"/>
                <a:ea typeface="Roboto"/>
                <a:cs typeface="Roboto"/>
                <a:sym typeface="Roboto"/>
              </a:rPr>
              <a:t>, berrikusi eta komentatu inkestetan jasotako erantzunak, zuei buruzko joerak eta pertzepzio gakoak identifikatzeko.</a:t>
            </a:r>
            <a:endParaRPr b="0" i="0" sz="1400" u="none" cap="none" strike="noStrike">
              <a:solidFill>
                <a:srgbClr val="666666"/>
              </a:solidFill>
              <a:latin typeface="Roboto"/>
              <a:ea typeface="Roboto"/>
              <a:cs typeface="Roboto"/>
              <a:sym typeface="Roboto"/>
            </a:endParaRPr>
          </a:p>
          <a:p>
            <a:pPr indent="0" lvl="0" marL="0" marR="0" rtl="0" algn="just">
              <a:lnSpc>
                <a:spcPct val="115000"/>
              </a:lnSpc>
              <a:spcBef>
                <a:spcPts val="800"/>
              </a:spcBef>
              <a:spcAft>
                <a:spcPts val="800"/>
              </a:spcAft>
              <a:buNone/>
            </a:pPr>
            <a:r>
              <a:rPr b="0" i="0" lang="es" sz="1400" u="none" cap="none" strike="noStrike">
                <a:solidFill>
                  <a:srgbClr val="666666"/>
                </a:solidFill>
                <a:latin typeface="Roboto"/>
                <a:ea typeface="Roboto"/>
                <a:cs typeface="Roboto"/>
                <a:sym typeface="Roboto"/>
              </a:rPr>
              <a:t>Kontuan hartu fitxa hau ataza egiteko.</a:t>
            </a:r>
            <a:endParaRPr b="0" i="0" sz="1400" u="none" cap="none" strike="noStrike">
              <a:solidFill>
                <a:srgbClr val="666666"/>
              </a:solidFill>
              <a:latin typeface="Roboto"/>
              <a:ea typeface="Roboto"/>
              <a:cs typeface="Roboto"/>
              <a:sym typeface="Roboto"/>
            </a:endParaRPr>
          </a:p>
        </p:txBody>
      </p:sp>
      <p:pic>
        <p:nvPicPr>
          <p:cNvPr id="291" name="Google Shape;291;p8"/>
          <p:cNvPicPr preferRelativeResize="0"/>
          <p:nvPr/>
        </p:nvPicPr>
        <p:blipFill rotWithShape="1">
          <a:blip r:embed="rId4">
            <a:alphaModFix/>
          </a:blip>
          <a:srcRect b="0" l="0" r="0" t="0"/>
          <a:stretch/>
        </p:blipFill>
        <p:spPr>
          <a:xfrm>
            <a:off x="144400" y="3457300"/>
            <a:ext cx="970926" cy="1515103"/>
          </a:xfrm>
          <a:prstGeom prst="rect">
            <a:avLst/>
          </a:prstGeom>
          <a:noFill/>
          <a:ln>
            <a:noFill/>
          </a:ln>
        </p:spPr>
      </p:pic>
      <p:sp>
        <p:nvSpPr>
          <p:cNvPr id="292" name="Google Shape;292;p8"/>
          <p:cNvSpPr txBox="1"/>
          <p:nvPr/>
        </p:nvSpPr>
        <p:spPr>
          <a:xfrm>
            <a:off x="5672675" y="4616290"/>
            <a:ext cx="3395125" cy="4446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None/>
            </a:pPr>
            <a:r>
              <a:rPr b="0" i="0" lang="es" sz="2000" u="none" cap="none" strike="noStrike">
                <a:solidFill>
                  <a:srgbClr val="FF1D25"/>
                </a:solidFill>
                <a:latin typeface="Oswald"/>
                <a:ea typeface="Oswald"/>
                <a:cs typeface="Oswald"/>
                <a:sym typeface="Oswald"/>
              </a:rPr>
              <a:t>PERTZEPZIOAK AZTERTZEKO FITXA</a:t>
            </a:r>
            <a:endParaRPr b="0" i="0" sz="2000" u="none" cap="none" strike="noStrike">
              <a:solidFill>
                <a:srgbClr val="FF1D25"/>
              </a:solidFill>
              <a:latin typeface="Oswald"/>
              <a:ea typeface="Oswald"/>
              <a:cs typeface="Oswald"/>
              <a:sym typeface="Oswald"/>
            </a:endParaRPr>
          </a:p>
        </p:txBody>
      </p:sp>
      <p:pic>
        <p:nvPicPr>
          <p:cNvPr id="293" name="Google Shape;293;p8"/>
          <p:cNvPicPr preferRelativeResize="0"/>
          <p:nvPr/>
        </p:nvPicPr>
        <p:blipFill rotWithShape="1">
          <a:blip r:embed="rId5">
            <a:alphaModFix/>
          </a:blip>
          <a:srcRect b="0" l="0" r="0" t="0"/>
          <a:stretch/>
        </p:blipFill>
        <p:spPr>
          <a:xfrm>
            <a:off x="3823775" y="146124"/>
            <a:ext cx="1496449" cy="931200"/>
          </a:xfrm>
          <a:prstGeom prst="rect">
            <a:avLst/>
          </a:prstGeom>
          <a:noFill/>
          <a:ln>
            <a:noFill/>
          </a:ln>
        </p:spPr>
      </p:pic>
      <p:sp>
        <p:nvSpPr>
          <p:cNvPr id="294" name="Google Shape;294;p8"/>
          <p:cNvSpPr txBox="1"/>
          <p:nvPr/>
        </p:nvSpPr>
        <p:spPr>
          <a:xfrm>
            <a:off x="411576" y="7928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95" name="Google Shape;295;p8"/>
          <p:cNvSpPr txBox="1"/>
          <p:nvPr/>
        </p:nvSpPr>
        <p:spPr>
          <a:xfrm>
            <a:off x="378076" y="1199375"/>
            <a:ext cx="54555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2. Urratsa: Inkestako datuen azterketa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pic>
        <p:nvPicPr>
          <p:cNvPr id="296" name="Google Shape;296;p8"/>
          <p:cNvPicPr preferRelativeResize="0"/>
          <p:nvPr/>
        </p:nvPicPr>
        <p:blipFill rotWithShape="1">
          <a:blip r:embed="rId6">
            <a:alphaModFix/>
          </a:blip>
          <a:srcRect b="0" l="0" r="0" t="0"/>
          <a:stretch/>
        </p:blipFill>
        <p:spPr>
          <a:xfrm>
            <a:off x="5926440" y="317025"/>
            <a:ext cx="2839484" cy="419967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372f30e7ff_1_58"/>
          <p:cNvSpPr txBox="1"/>
          <p:nvPr/>
        </p:nvSpPr>
        <p:spPr>
          <a:xfrm>
            <a:off x="177900" y="817525"/>
            <a:ext cx="38928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None/>
            </a:pPr>
            <a:r>
              <a:rPr b="0" i="0" lang="es" sz="2000" u="none" cap="none" strike="noStrike">
                <a:solidFill>
                  <a:srgbClr val="FF1D25"/>
                </a:solidFill>
                <a:latin typeface="Oswald"/>
                <a:ea typeface="Oswald"/>
                <a:cs typeface="Oswald"/>
                <a:sym typeface="Oswald"/>
              </a:rPr>
              <a:t>PERTZEPZIOAK AZTERTZEKO FITXA</a:t>
            </a:r>
            <a:endParaRPr b="0" i="0" sz="2400" u="none" cap="none" strike="noStrike">
              <a:solidFill>
                <a:srgbClr val="FF1D25"/>
              </a:solidFill>
              <a:latin typeface="Oswald"/>
              <a:ea typeface="Oswald"/>
              <a:cs typeface="Oswald"/>
              <a:sym typeface="Oswald"/>
            </a:endParaRPr>
          </a:p>
        </p:txBody>
      </p:sp>
      <p:sp>
        <p:nvSpPr>
          <p:cNvPr id="302" name="Google Shape;302;g3372f30e7ff_1_5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3" name="Google Shape;303;g3372f30e7ff_1_5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graphicFrame>
        <p:nvGraphicFramePr>
          <p:cNvPr id="304" name="Google Shape;304;g3372f30e7ff_1_58"/>
          <p:cNvGraphicFramePr/>
          <p:nvPr/>
        </p:nvGraphicFramePr>
        <p:xfrm>
          <a:off x="4328400" y="561300"/>
          <a:ext cx="3000000" cy="3000000"/>
        </p:xfrm>
        <a:graphic>
          <a:graphicData uri="http://schemas.openxmlformats.org/drawingml/2006/table">
            <a:tbl>
              <a:tblPr>
                <a:noFill/>
                <a:tableStyleId>{854BC385-912B-4B28-8629-15110A29D34B}</a:tableStyleId>
              </a:tblPr>
              <a:tblGrid>
                <a:gridCol w="2130150"/>
                <a:gridCol w="2130150"/>
              </a:tblGrid>
              <a:tr h="720375">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latin typeface="Roboto"/>
                          <a:ea typeface="Roboto"/>
                          <a:cs typeface="Roboto"/>
                          <a:sym typeface="Roboto"/>
                        </a:rPr>
                        <a:t>Harrituta utzi ninduen pertzepzioak</a:t>
                      </a:r>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EDF6F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dk1"/>
                          </a:solidFill>
                          <a:latin typeface="Roboto"/>
                          <a:ea typeface="Roboto"/>
                          <a:cs typeface="Roboto"/>
                          <a:sym typeface="Roboto"/>
                        </a:rPr>
                        <a:t>Nire autoirudiarekin bat datozen pertzepzioak</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EDF6FA"/>
                    </a:solidFill>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538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bl>
          </a:graphicData>
        </a:graphic>
      </p:graphicFrame>
      <p:sp>
        <p:nvSpPr>
          <p:cNvPr id="305" name="Google Shape;305;g3372f30e7ff_1_58"/>
          <p:cNvSpPr txBox="1"/>
          <p:nvPr/>
        </p:nvSpPr>
        <p:spPr>
          <a:xfrm>
            <a:off x="186958" y="1844876"/>
            <a:ext cx="3657000" cy="2852486"/>
          </a:xfrm>
          <a:prstGeom prst="rect">
            <a:avLst/>
          </a:prstGeom>
          <a:noFill/>
          <a:ln>
            <a:noFill/>
          </a:ln>
        </p:spPr>
        <p:txBody>
          <a:bodyPr anchorCtr="0" anchor="t" bIns="91425" lIns="91425" spcFirstLastPara="1" rIns="91425" wrap="square" tIns="91425">
            <a:noAutofit/>
          </a:bodyPr>
          <a:lstStyle/>
          <a:p>
            <a:pPr indent="-304800" lvl="0" marL="457200" marR="0" rtl="0" algn="just">
              <a:lnSpc>
                <a:spcPct val="115000"/>
              </a:lnSpc>
              <a:spcBef>
                <a:spcPts val="900"/>
              </a:spcBef>
              <a:spcAft>
                <a:spcPts val="0"/>
              </a:spcAft>
              <a:buClr>
                <a:schemeClr val="dk1"/>
              </a:buClr>
              <a:buSzPts val="1200"/>
              <a:buFont typeface="Roboto"/>
              <a:buChar char="➔"/>
            </a:pPr>
            <a:r>
              <a:rPr b="0" i="0" lang="es" sz="1200" u="none" cap="none" strike="noStrike">
                <a:solidFill>
                  <a:schemeClr val="dk1"/>
                </a:solidFill>
                <a:latin typeface="Roboto"/>
                <a:ea typeface="Roboto"/>
                <a:cs typeface="Roboto"/>
                <a:sym typeface="Roboto"/>
              </a:rPr>
              <a:t>Lehenengo zutabean, idatzi harrituta utzi zintuzten edo inkestatuaren eskutik entzutea espero ez zenituen bi edo hiru pertzepzio.</a:t>
            </a:r>
            <a:endParaRPr/>
          </a:p>
          <a:p>
            <a:pPr indent="-304800" lvl="0" marL="457200" marR="0" rtl="0" algn="just">
              <a:lnSpc>
                <a:spcPct val="115000"/>
              </a:lnSpc>
              <a:spcBef>
                <a:spcPts val="0"/>
              </a:spcBef>
              <a:spcAft>
                <a:spcPts val="0"/>
              </a:spcAft>
              <a:buClr>
                <a:schemeClr val="dk1"/>
              </a:buClr>
              <a:buSzPts val="1200"/>
              <a:buFont typeface="Roboto"/>
              <a:buChar char="➔"/>
            </a:pPr>
            <a:r>
              <a:rPr b="0" i="0" lang="es" sz="1200" u="none" cap="none" strike="noStrike">
                <a:solidFill>
                  <a:schemeClr val="dk1"/>
                </a:solidFill>
                <a:latin typeface="Roboto"/>
                <a:ea typeface="Roboto"/>
                <a:cs typeface="Roboto"/>
                <a:sym typeface="Roboto"/>
              </a:rPr>
              <a:t>Bigarren zutabean, idatzi zuk zeure burua ikusten duzun moduarekin bat datozen pertzepzioak.</a:t>
            </a:r>
            <a:endParaRPr/>
          </a:p>
          <a:p>
            <a:pPr indent="-304800" lvl="0" marL="457200" marR="0" rtl="0" algn="just">
              <a:lnSpc>
                <a:spcPct val="115000"/>
              </a:lnSpc>
              <a:spcBef>
                <a:spcPts val="0"/>
              </a:spcBef>
              <a:spcAft>
                <a:spcPts val="0"/>
              </a:spcAft>
              <a:buClr>
                <a:schemeClr val="dk1"/>
              </a:buClr>
              <a:buSzPts val="1200"/>
              <a:buFont typeface="Roboto"/>
              <a:buChar char="➔"/>
            </a:pPr>
            <a:r>
              <a:rPr b="0" i="0" lang="es" sz="1200" u="none" cap="none" strike="noStrike">
                <a:solidFill>
                  <a:schemeClr val="dk1"/>
                </a:solidFill>
                <a:latin typeface="Roboto"/>
                <a:ea typeface="Roboto"/>
                <a:cs typeface="Roboto"/>
                <a:sym typeface="Roboto"/>
              </a:rPr>
              <a:t>Zutabe horretan bertan, idatzi bi edo hiru adibide, non inkestatutako pertsonen erantzunek zuk zeure izaerari, trebetasunei edo nortasunari buruz lehendik zenekiena edo hautematen zenuena islatzen duten.</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