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bHBwynV5PPbD9CrYk7t+3EZhu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75efb7e89_0_2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3375efb7e89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375efb7e89_0_2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3375efb7e89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375efb7e89_0_3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3375efb7e89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3757e717a5_0_2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33757e717a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375efb7e89_0_3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3375efb7e89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3757e717a5_0_3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33757e717a5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75efb7e89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g3375efb7e8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757e717a5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3757e717a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75efb7e89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3375efb7e8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375efb7e89_0_2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3375efb7e89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757e717a5_0_2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33757e717a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75efb7e89_0_2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3375efb7e89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1" Type="http://schemas.openxmlformats.org/officeDocument/2006/relationships/image" Target="../media/image6.png"/><Relationship Id="rId10" Type="http://schemas.openxmlformats.org/officeDocument/2006/relationships/image" Target="../media/image9.jp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10.jpg"/><Relationship Id="rId8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0" l="10826" r="6315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jpg"/><Relationship Id="rId10" Type="http://schemas.openxmlformats.org/officeDocument/2006/relationships/image" Target="../media/image19.png"/><Relationship Id="rId1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25.jp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41.jpg"/><Relationship Id="rId6" Type="http://schemas.openxmlformats.org/officeDocument/2006/relationships/image" Target="../media/image20.jpg"/><Relationship Id="rId7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20.jpg"/><Relationship Id="rId6" Type="http://schemas.openxmlformats.org/officeDocument/2006/relationships/image" Target="../media/image41.jpg"/><Relationship Id="rId7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20.jpg"/><Relationship Id="rId6" Type="http://schemas.openxmlformats.org/officeDocument/2006/relationships/image" Target="../media/image41.jpg"/><Relationship Id="rId7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45.png"/><Relationship Id="rId6" Type="http://schemas.openxmlformats.org/officeDocument/2006/relationships/hyperlink" Target="https://galaxia.steam.eu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30.png"/><Relationship Id="rId6" Type="http://schemas.openxmlformats.org/officeDocument/2006/relationships/image" Target="../media/image26.png"/><Relationship Id="rId7" Type="http://schemas.openxmlformats.org/officeDocument/2006/relationships/image" Target="../media/image20.jpg"/><Relationship Id="rId8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46.png"/><Relationship Id="rId6" Type="http://schemas.openxmlformats.org/officeDocument/2006/relationships/image" Target="../media/image47.jpg"/><Relationship Id="rId7" Type="http://schemas.openxmlformats.org/officeDocument/2006/relationships/image" Target="../media/image5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1.png"/><Relationship Id="rId4" Type="http://schemas.openxmlformats.org/officeDocument/2006/relationships/image" Target="../media/image20.jpg"/><Relationship Id="rId9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52.png"/><Relationship Id="rId7" Type="http://schemas.openxmlformats.org/officeDocument/2006/relationships/image" Target="../media/image30.png"/><Relationship Id="rId8" Type="http://schemas.openxmlformats.org/officeDocument/2006/relationships/image" Target="../media/image5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5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56.png"/><Relationship Id="rId6" Type="http://schemas.openxmlformats.org/officeDocument/2006/relationships/image" Target="../media/image18.png"/><Relationship Id="rId7" Type="http://schemas.openxmlformats.org/officeDocument/2006/relationships/image" Target="../media/image55.png"/><Relationship Id="rId8" Type="http://schemas.openxmlformats.org/officeDocument/2006/relationships/image" Target="../media/image54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jpg"/><Relationship Id="rId10" Type="http://schemas.openxmlformats.org/officeDocument/2006/relationships/image" Target="../media/image19.png"/><Relationship Id="rId1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25.jp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20.jpg"/><Relationship Id="rId6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Relationship Id="rId7" Type="http://schemas.openxmlformats.org/officeDocument/2006/relationships/image" Target="../media/image32.png"/><Relationship Id="rId8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35.png"/><Relationship Id="rId6" Type="http://schemas.openxmlformats.org/officeDocument/2006/relationships/image" Target="../media/image30.png"/><Relationship Id="rId7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38.png"/><Relationship Id="rId6" Type="http://schemas.openxmlformats.org/officeDocument/2006/relationships/image" Target="../media/image34.png"/><Relationship Id="rId7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31.jpg"/><Relationship Id="rId6" Type="http://schemas.openxmlformats.org/officeDocument/2006/relationships/image" Target="../media/image37.jpg"/><Relationship Id="rId7" Type="http://schemas.openxmlformats.org/officeDocument/2006/relationships/image" Target="../media/image33.jpg"/><Relationship Id="rId8" Type="http://schemas.openxmlformats.org/officeDocument/2006/relationships/image" Target="../media/image4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41.jpg"/><Relationship Id="rId6" Type="http://schemas.openxmlformats.org/officeDocument/2006/relationships/image" Target="../media/image20.jpg"/><Relationship Id="rId7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267950" y="1640825"/>
            <a:ext cx="2881500" cy="1126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Energiarik ez hirian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6">
            <a:alphaModFix/>
          </a:blip>
          <a:srcRect b="19440" l="10829" r="6313" t="5875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4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2" name="Google Shape;19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11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59500" y="789425"/>
            <a:ext cx="5113001" cy="29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"/>
          <p:cNvSpPr txBox="1"/>
          <p:nvPr/>
        </p:nvSpPr>
        <p:spPr>
          <a:xfrm>
            <a:off x="4742052" y="4339350"/>
            <a:ext cx="3000000" cy="3000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Erakunde parte-hartzaileak: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375efb7e89_0_27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g3375efb7e89_0_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375efb7e89_0_2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3375efb7e89_0_271"/>
          <p:cNvPicPr preferRelativeResize="0"/>
          <p:nvPr/>
        </p:nvPicPr>
        <p:blipFill rotWithShape="1">
          <a:blip r:embed="rId5">
            <a:alphaModFix/>
          </a:blip>
          <a:srcRect b="0" l="32522" r="30993" t="0"/>
          <a:stretch/>
        </p:blipFill>
        <p:spPr>
          <a:xfrm>
            <a:off x="424650" y="1628524"/>
            <a:ext cx="1579162" cy="239446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3375efb7e89_0_271"/>
          <p:cNvSpPr txBox="1"/>
          <p:nvPr/>
        </p:nvSpPr>
        <p:spPr>
          <a:xfrm>
            <a:off x="1251174" y="1628525"/>
            <a:ext cx="5367339" cy="24221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BATZORDEA:  Ur-hornidura eta zabor-bilketa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EGOERAREN AZTERKETA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Egin ezazu edateko ura biltegiratzeko lekuen zerrenda bat.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iristen da edateko ura gure etxeetara? Energiarik behar al da?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Egin ezazu zaborra biltzeko tokien zerrenda bat.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biltegiratzen eta tratatzen dira zaborrak? Energiarik behar al da?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Zein energia-iturri erabiltzen dira gehien?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g3375efb7e89_0_271"/>
          <p:cNvSpPr txBox="1"/>
          <p:nvPr/>
        </p:nvSpPr>
        <p:spPr>
          <a:xfrm>
            <a:off x="827725" y="3228925"/>
            <a:ext cx="5013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0" name="Google Shape;320;g3375efb7e89_0_271"/>
          <p:cNvPicPr preferRelativeResize="0"/>
          <p:nvPr/>
        </p:nvPicPr>
        <p:blipFill rotWithShape="1">
          <a:blip r:embed="rId6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375efb7e89_0_2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0349" y="3031974"/>
            <a:ext cx="936100" cy="13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3375efb7e89_0_271"/>
          <p:cNvSpPr txBox="1"/>
          <p:nvPr/>
        </p:nvSpPr>
        <p:spPr>
          <a:xfrm>
            <a:off x="177900" y="817525"/>
            <a:ext cx="812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 </a:t>
            </a: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DIAGNOSTIKO FITXAK ETA BATZORDEAK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375efb7e89_0_28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g3375efb7e89_0_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3375efb7e89_0_2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3375efb7e89_0_288"/>
          <p:cNvPicPr preferRelativeResize="0"/>
          <p:nvPr/>
        </p:nvPicPr>
        <p:blipFill rotWithShape="1">
          <a:blip r:embed="rId5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3375efb7e89_0_288"/>
          <p:cNvPicPr preferRelativeResize="0"/>
          <p:nvPr/>
        </p:nvPicPr>
        <p:blipFill rotWithShape="1">
          <a:blip r:embed="rId6">
            <a:alphaModFix/>
          </a:blip>
          <a:srcRect b="0" l="32522" r="30993" t="0"/>
          <a:stretch/>
        </p:blipFill>
        <p:spPr>
          <a:xfrm>
            <a:off x="424650" y="1628525"/>
            <a:ext cx="1514573" cy="216720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3375efb7e89_0_288"/>
          <p:cNvSpPr txBox="1"/>
          <p:nvPr/>
        </p:nvSpPr>
        <p:spPr>
          <a:xfrm>
            <a:off x="1251175" y="1628525"/>
            <a:ext cx="4927800" cy="216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BATZORDEA :  Berokuntza, argiztapena, janaria prestatzeko energia</a:t>
            </a:r>
            <a:endParaRPr b="1" i="0" sz="13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EGOERAREN AZTERKETA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Egin zerrenda bat berokuntzarako, hozte-sistemarako, argiztapenerako eta janaria prestatzeko erabiltzen diren aparatuekin.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biltegiratzen eta banatzen da energia-mota bakoitza?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Energiarik behar al dute funtzionatzeko?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Zein energia-iturri erabiltzen dira gehien?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g3375efb7e89_0_288"/>
          <p:cNvSpPr txBox="1"/>
          <p:nvPr/>
        </p:nvSpPr>
        <p:spPr>
          <a:xfrm>
            <a:off x="827725" y="3228925"/>
            <a:ext cx="5013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4" name="Google Shape;334;g3375efb7e89_0_28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0349" y="3031974"/>
            <a:ext cx="936100" cy="13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3375efb7e89_0_288"/>
          <p:cNvSpPr txBox="1"/>
          <p:nvPr/>
        </p:nvSpPr>
        <p:spPr>
          <a:xfrm>
            <a:off x="177900" y="817525"/>
            <a:ext cx="812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 </a:t>
            </a: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DIAGNOSTIKO FITXAK ETA BATZORDEAK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375efb7e89_0_30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g3375efb7e89_0_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3375efb7e89_0_3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3375efb7e89_0_302"/>
          <p:cNvPicPr preferRelativeResize="0"/>
          <p:nvPr/>
        </p:nvPicPr>
        <p:blipFill rotWithShape="1">
          <a:blip r:embed="rId5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3375efb7e89_0_302"/>
          <p:cNvPicPr preferRelativeResize="0"/>
          <p:nvPr/>
        </p:nvPicPr>
        <p:blipFill rotWithShape="1">
          <a:blip r:embed="rId6">
            <a:alphaModFix/>
          </a:blip>
          <a:srcRect b="0" l="32522" r="30993" t="0"/>
          <a:stretch/>
        </p:blipFill>
        <p:spPr>
          <a:xfrm>
            <a:off x="457375" y="1501000"/>
            <a:ext cx="1873930" cy="309311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3375efb7e89_0_302"/>
          <p:cNvSpPr txBox="1"/>
          <p:nvPr/>
        </p:nvSpPr>
        <p:spPr>
          <a:xfrm>
            <a:off x="1283900" y="1501000"/>
            <a:ext cx="4927800" cy="309311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4. BATZORDEA :   Garraiobideak eta komunikazioa</a:t>
            </a:r>
            <a:endParaRPr b="1" i="0" sz="13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EGOERAREN AZTERKETA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Egin ezazu pertsonentzako eta salgaientzako garraiobideen zerrenda bat.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fabrikatzen dira garraiobideak?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funtzionatzen dute garraiobideek?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Energiarik behar al da?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Egin ezazu zenbait komunikabideren eta erabiltzen dituzten aparatuen zerrenda bat.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funtzionatzen dute komunikabide horiek?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Zein energia-iturri erabiltzen dira?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g3375efb7e89_0_302"/>
          <p:cNvSpPr txBox="1"/>
          <p:nvPr/>
        </p:nvSpPr>
        <p:spPr>
          <a:xfrm>
            <a:off x="860450" y="3558600"/>
            <a:ext cx="5013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7" name="Google Shape;347;g3375efb7e89_0_3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0349" y="3031974"/>
            <a:ext cx="936100" cy="13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3375efb7e89_0_302"/>
          <p:cNvSpPr txBox="1"/>
          <p:nvPr/>
        </p:nvSpPr>
        <p:spPr>
          <a:xfrm>
            <a:off x="177900" y="817525"/>
            <a:ext cx="812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 </a:t>
            </a: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DIAGNOSTIKO FITXAK ETA BATZORDEAK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757e717a5_0_29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g33757e717a5_0_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33757e717a5_0_2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33757e717a5_0_296"/>
          <p:cNvSpPr txBox="1"/>
          <p:nvPr/>
        </p:nvSpPr>
        <p:spPr>
          <a:xfrm>
            <a:off x="260200" y="2139507"/>
            <a:ext cx="3186300" cy="1423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Zure batzordetik egoeraren larritasuna ebaluatu, egoeraren diagnostikoa egin eta sortzen ari diren arazoak konpontzeko neurri alternatiboak proposatu.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g33757e717a5_0_296"/>
          <p:cNvSpPr/>
          <p:nvPr/>
        </p:nvSpPr>
        <p:spPr>
          <a:xfrm>
            <a:off x="4970250" y="1046125"/>
            <a:ext cx="4099800" cy="3275700"/>
          </a:xfrm>
          <a:prstGeom prst="wedgeRoundRectCallout">
            <a:avLst>
              <a:gd fmla="val -60892" name="adj1"/>
              <a:gd fmla="val 2398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33757e717a5_0_2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8363" y="1954413"/>
            <a:ext cx="1272174" cy="145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33757e717a5_0_296"/>
          <p:cNvSpPr txBox="1"/>
          <p:nvPr/>
        </p:nvSpPr>
        <p:spPr>
          <a:xfrm>
            <a:off x="463581" y="3712348"/>
            <a:ext cx="39306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ENERGIAREN PLANETATIK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nabigatzeak profesionalen familiak eta energia-sektorean egiten duten ekarpena ezagutzen lagun diezazuke.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g33757e717a5_0_296"/>
          <p:cNvSpPr txBox="1"/>
          <p:nvPr/>
        </p:nvSpPr>
        <p:spPr>
          <a:xfrm>
            <a:off x="260200" y="8238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1" name="Google Shape;361;g33757e717a5_0_296"/>
          <p:cNvSpPr txBox="1"/>
          <p:nvPr/>
        </p:nvSpPr>
        <p:spPr>
          <a:xfrm>
            <a:off x="260200" y="1288269"/>
            <a:ext cx="4579675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Urratsa:</a:t>
            </a:r>
            <a:r>
              <a:rPr b="0" i="0" lang="e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Batzorde bakoitzak egin beharreko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jarduerak 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2" name="Google Shape;362;g33757e717a5_0_296"/>
          <p:cNvSpPr txBox="1"/>
          <p:nvPr/>
        </p:nvSpPr>
        <p:spPr>
          <a:xfrm>
            <a:off x="5142400" y="1132336"/>
            <a:ext cx="3767700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HAUSNARKETA-GALDERAK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Prestatu energia-faltak zure sektorean diten ondorioen zerrenda.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Aztertu eguneroko bizitzako eraginak, energia eta erregairik gabe.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Hondamendi hori gertatuko zela jakin izan bazenu, zer neurri hartuko zenituzkeen.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Sortutako arazoari irtenbidea emateko behar diren profesionalak identifikatu.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Char char="●"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Familia profesional bakoitzak sortutako arazoak konpontzeko egiten duen ekarpena identifikatu.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375efb7e89_0_32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3375efb7e89_0_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3375efb7e89_0_3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3375efb7e89_0_3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903" y="216380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3375efb7e89_0_322"/>
          <p:cNvSpPr txBox="1"/>
          <p:nvPr/>
        </p:nvSpPr>
        <p:spPr>
          <a:xfrm>
            <a:off x="1486688" y="2162275"/>
            <a:ext cx="4599300" cy="2370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GALDETU STEM PROFESIONALARI</a:t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Zer mendekotasun energetiko dago zure lanean? (erregaiak, elektrizitatea...)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Nola eragingo lioke energia-gabeziak zure lanari?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Baduzue jarduketa-protokolorik hornidura elektrikorik ez dagoen egoeretarako?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Zenbat denbora iraun ahalko zenukete kaosera iritsi gabe?</a:t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2" name="Google Shape;372;g3375efb7e89_0_322"/>
          <p:cNvPicPr preferRelativeResize="0"/>
          <p:nvPr/>
        </p:nvPicPr>
        <p:blipFill rotWithShape="1">
          <a:blip r:embed="rId6">
            <a:alphaModFix amt="25000"/>
          </a:blip>
          <a:srcRect b="0" l="0" r="0" t="0"/>
          <a:stretch/>
        </p:blipFill>
        <p:spPr>
          <a:xfrm>
            <a:off x="1454905" y="2162275"/>
            <a:ext cx="4786575" cy="225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3375efb7e89_0_322"/>
          <p:cNvPicPr preferRelativeResize="0"/>
          <p:nvPr/>
        </p:nvPicPr>
        <p:blipFill rotWithShape="1">
          <a:blip r:embed="rId7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3375efb7e89_0_3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45564" y="3047527"/>
            <a:ext cx="1288087" cy="12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3375efb7e89_0_322"/>
          <p:cNvSpPr txBox="1"/>
          <p:nvPr/>
        </p:nvSpPr>
        <p:spPr>
          <a:xfrm>
            <a:off x="260200" y="823825"/>
            <a:ext cx="6372829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6" name="Google Shape;376;g3375efb7e89_0_322"/>
          <p:cNvSpPr txBox="1"/>
          <p:nvPr/>
        </p:nvSpPr>
        <p:spPr>
          <a:xfrm>
            <a:off x="260200" y="1288269"/>
            <a:ext cx="6438143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Urratsa:</a:t>
            </a:r>
            <a:r>
              <a:rPr b="0" i="0" lang="e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Batzorde bakoitzak egin beharreko jarduerak 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0"/>
          <p:cNvPicPr preferRelativeResize="0"/>
          <p:nvPr/>
        </p:nvPicPr>
        <p:blipFill rotWithShape="1">
          <a:blip r:embed="rId3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0"/>
          <p:cNvSpPr/>
          <p:nvPr/>
        </p:nvSpPr>
        <p:spPr>
          <a:xfrm>
            <a:off x="1305157" y="2100192"/>
            <a:ext cx="4969200" cy="1043700"/>
          </a:xfrm>
          <a:prstGeom prst="wedgeRoundRectCallout">
            <a:avLst>
              <a:gd fmla="val -55046" name="adj1"/>
              <a:gd fmla="val 44845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0"/>
          <p:cNvSpPr txBox="1"/>
          <p:nvPr/>
        </p:nvSpPr>
        <p:spPr>
          <a:xfrm>
            <a:off x="1532505" y="2072641"/>
            <a:ext cx="4644900" cy="1175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Partekatu zure batzordean egoerari buruz egindako hausnarketa eta proposamenak. Gainerako batzordeek aztertu behar dute ea proposamenak bideragarriak diren.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6" name="Google Shape;38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1066" y="3447713"/>
            <a:ext cx="906644" cy="907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o Residuos Cero Clipart Stock de Foto gratis - Public Domain ..." id="387" name="Google Shape;387;p10"/>
          <p:cNvPicPr preferRelativeResize="0"/>
          <p:nvPr/>
        </p:nvPicPr>
        <p:blipFill rotWithShape="1">
          <a:blip r:embed="rId6">
            <a:alphaModFix/>
          </a:blip>
          <a:srcRect b="14085" l="0" r="0" t="16143"/>
          <a:stretch/>
        </p:blipFill>
        <p:spPr>
          <a:xfrm>
            <a:off x="4381350" y="415550"/>
            <a:ext cx="2007675" cy="14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0"/>
          <p:cNvSpPr/>
          <p:nvPr/>
        </p:nvSpPr>
        <p:spPr>
          <a:xfrm>
            <a:off x="1694325" y="3273375"/>
            <a:ext cx="4969200" cy="1626600"/>
          </a:xfrm>
          <a:prstGeom prst="wedgeRoundRectCallout">
            <a:avLst>
              <a:gd fmla="val -57228" name="adj1"/>
              <a:gd fmla="val -35235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4100" y="3066726"/>
            <a:ext cx="1202674" cy="1626483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0"/>
          <p:cNvSpPr txBox="1"/>
          <p:nvPr/>
        </p:nvSpPr>
        <p:spPr>
          <a:xfrm>
            <a:off x="225382" y="835015"/>
            <a:ext cx="6372829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1" name="Google Shape;391;p10"/>
          <p:cNvSpPr txBox="1"/>
          <p:nvPr/>
        </p:nvSpPr>
        <p:spPr>
          <a:xfrm>
            <a:off x="225382" y="1299459"/>
            <a:ext cx="6438143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4. Urratsa:</a:t>
            </a:r>
            <a:r>
              <a:rPr b="0" i="0" lang="e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Bateratze-lana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2" name="Google Shape;392;p10"/>
          <p:cNvSpPr txBox="1"/>
          <p:nvPr/>
        </p:nvSpPr>
        <p:spPr>
          <a:xfrm>
            <a:off x="1759581" y="3256203"/>
            <a:ext cx="4644900" cy="1671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Zenbateraino gaude energiaren mende? Zenbat energia xahutzen da alfer-alferrik?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Zein izango lirateke zure lehentasunak energia gutxi izanez gero?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Zer lanbide iruditzen zaizkizu funtsezkoak egoera horri irtenbidea emateko?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33757e717a5_0_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4913" y="45175"/>
            <a:ext cx="3440400" cy="15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33757e717a5_0_319"/>
          <p:cNvPicPr preferRelativeResize="0"/>
          <p:nvPr/>
        </p:nvPicPr>
        <p:blipFill rotWithShape="1">
          <a:blip r:embed="rId4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33757e717a5_0_31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g33757e717a5_0_3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33757e717a5_0_3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11274" y="2609975"/>
            <a:ext cx="1013700" cy="18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33757e717a5_0_319"/>
          <p:cNvSpPr/>
          <p:nvPr/>
        </p:nvSpPr>
        <p:spPr>
          <a:xfrm>
            <a:off x="2263100" y="2251575"/>
            <a:ext cx="3992700" cy="698221"/>
          </a:xfrm>
          <a:prstGeom prst="wedgeRoundRectCallout">
            <a:avLst>
              <a:gd fmla="val -58463" name="adj1"/>
              <a:gd fmla="val -10605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33757e717a5_0_319"/>
          <p:cNvSpPr txBox="1"/>
          <p:nvPr/>
        </p:nvSpPr>
        <p:spPr>
          <a:xfrm>
            <a:off x="2263100" y="2270153"/>
            <a:ext cx="4005194" cy="679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Zer egin dezakegu gure eguneroko jardueretan energia-kontsumoa optimizatzeko?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4" name="Google Shape;404;g33757e717a5_0_3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8903" y="368780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33757e717a5_0_319"/>
          <p:cNvSpPr txBox="1"/>
          <p:nvPr/>
        </p:nvSpPr>
        <p:spPr>
          <a:xfrm>
            <a:off x="1717650" y="3717019"/>
            <a:ext cx="4599300" cy="959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GALDETU STEM PROFESIONALARI</a:t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Zeintzuk dira neurriak, aukera pertsonalen menpe ez daudenak, eta kontuan hartu behar izan direnak?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6" name="Google Shape;406;g33757e717a5_0_3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6215" y="2144199"/>
            <a:ext cx="1013700" cy="1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33757e717a5_0_319"/>
          <p:cNvSpPr txBox="1"/>
          <p:nvPr/>
        </p:nvSpPr>
        <p:spPr>
          <a:xfrm>
            <a:off x="260200" y="830927"/>
            <a:ext cx="6372829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8" name="Google Shape;408;g33757e717a5_0_319"/>
          <p:cNvSpPr txBox="1"/>
          <p:nvPr/>
        </p:nvSpPr>
        <p:spPr>
          <a:xfrm>
            <a:off x="260200" y="1295371"/>
            <a:ext cx="6438143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5. Urratsa:</a:t>
            </a:r>
            <a:r>
              <a:rPr b="0" i="0" lang="e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Jardunbide egokien dekalogoa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09" name="Google Shape;409;g33757e717a5_0_319"/>
          <p:cNvPicPr preferRelativeResize="0"/>
          <p:nvPr/>
        </p:nvPicPr>
        <p:blipFill rotWithShape="1">
          <a:blip r:embed="rId9">
            <a:alphaModFix amt="25000"/>
          </a:blip>
          <a:srcRect b="0" l="0" r="0" t="0"/>
          <a:stretch/>
        </p:blipFill>
        <p:spPr>
          <a:xfrm>
            <a:off x="1414203" y="3687801"/>
            <a:ext cx="4786575" cy="111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375efb7e89_1_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g3375efb7e89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3375efb7e89_1_0"/>
          <p:cNvSpPr txBox="1"/>
          <p:nvPr/>
        </p:nvSpPr>
        <p:spPr>
          <a:xfrm>
            <a:off x="209465" y="820536"/>
            <a:ext cx="6372829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7" name="Google Shape;417;g3375efb7e89_1_0"/>
          <p:cNvSpPr txBox="1"/>
          <p:nvPr/>
        </p:nvSpPr>
        <p:spPr>
          <a:xfrm>
            <a:off x="209465" y="1209249"/>
            <a:ext cx="643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2000" u="none" cap="none" strike="noStrike">
                <a:solidFill>
                  <a:srgbClr val="FF1D25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JARDUNBIDE EGOKIEN DEKALOGOA 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g3375efb7e89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2375" y="230613"/>
            <a:ext cx="3280076" cy="4682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16"/>
          <p:cNvPicPr preferRelativeResize="0"/>
          <p:nvPr/>
        </p:nvPicPr>
        <p:blipFill rotWithShape="1">
          <a:blip r:embed="rId3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GAUZATZEKO GOMENDIOAK: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5" name="Google Shape;425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6"/>
          <p:cNvSpPr/>
          <p:nvPr/>
        </p:nvSpPr>
        <p:spPr>
          <a:xfrm>
            <a:off x="399450" y="1649325"/>
            <a:ext cx="4999800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6"/>
          <p:cNvSpPr/>
          <p:nvPr/>
        </p:nvSpPr>
        <p:spPr>
          <a:xfrm>
            <a:off x="856500" y="2626750"/>
            <a:ext cx="4999800" cy="7869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6"/>
          <p:cNvSpPr/>
          <p:nvPr/>
        </p:nvSpPr>
        <p:spPr>
          <a:xfrm>
            <a:off x="288825" y="3635300"/>
            <a:ext cx="5091600" cy="9894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6"/>
          <p:cNvSpPr txBox="1"/>
          <p:nvPr/>
        </p:nvSpPr>
        <p:spPr>
          <a:xfrm>
            <a:off x="306644" y="3738967"/>
            <a:ext cx="50436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Sortu errespetu eta babes giro bat zure taldean, non pertsona guztiak eroso sentituko diren beren ideiak partekatuz.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1" name="Google Shape;43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5825" y="3858436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1296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9951" y="945089"/>
            <a:ext cx="1402425" cy="1725924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6"/>
          <p:cNvSpPr txBox="1"/>
          <p:nvPr/>
        </p:nvSpPr>
        <p:spPr>
          <a:xfrm>
            <a:off x="505994" y="1724944"/>
            <a:ext cx="46449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Ziurtatu Interneterako konexioa duzula, lanbideen planetetan nabigatzeko.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16"/>
          <p:cNvSpPr txBox="1"/>
          <p:nvPr/>
        </p:nvSpPr>
        <p:spPr>
          <a:xfrm>
            <a:off x="856500" y="2702253"/>
            <a:ext cx="46449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Errespeta itzazu ikasgelan laguntzen zaituzten STEM profesionalak.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41" name="Google Shape;44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"/>
          <p:cNvSpPr txBox="1"/>
          <p:nvPr/>
        </p:nvSpPr>
        <p:spPr>
          <a:xfrm>
            <a:off x="267950" y="1640825"/>
            <a:ext cx="2881500" cy="1126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Energiarik ez hirian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43" name="Google Shape;44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Google Shape;444;p1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1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1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1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1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"/>
          <p:cNvPicPr preferRelativeResize="0"/>
          <p:nvPr/>
        </p:nvPicPr>
        <p:blipFill rotWithShape="1">
          <a:blip r:embed="rId6">
            <a:alphaModFix/>
          </a:blip>
          <a:srcRect b="19440" l="10829" r="6313" t="5875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1" name="Google Shape;451;p1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2" name="Google Shape;45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"/>
          <p:cNvPicPr preferRelativeResize="0"/>
          <p:nvPr/>
        </p:nvPicPr>
        <p:blipFill rotWithShape="1">
          <a:blip r:embed="rId11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59500" y="789425"/>
            <a:ext cx="5113001" cy="29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"/>
          <p:cNvSpPr txBox="1"/>
          <p:nvPr/>
        </p:nvSpPr>
        <p:spPr>
          <a:xfrm>
            <a:off x="4742052" y="4339350"/>
            <a:ext cx="3000000" cy="3000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Erakunde parte-hartzaileak: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757e717a5_0_30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ABIAPUNTUA: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g33757e717a5_0_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33757e717a5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3757e717a5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3757e717a5_0_30"/>
          <p:cNvPicPr preferRelativeResize="0"/>
          <p:nvPr/>
        </p:nvPicPr>
        <p:blipFill rotWithShape="1">
          <a:blip r:embed="rId5">
            <a:alphaModFix/>
          </a:blip>
          <a:srcRect b="453" l="42669" r="37188" t="436"/>
          <a:stretch/>
        </p:blipFill>
        <p:spPr>
          <a:xfrm rot="5400000">
            <a:off x="3605376" y="-737924"/>
            <a:ext cx="1882875" cy="92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3757e717a5_0_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33864" y="2596836"/>
            <a:ext cx="4192748" cy="239118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3757e717a5_0_30"/>
          <p:cNvSpPr txBox="1"/>
          <p:nvPr/>
        </p:nvSpPr>
        <p:spPr>
          <a:xfrm>
            <a:off x="260200" y="1260564"/>
            <a:ext cx="8705900" cy="125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05105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Hondamendi batek zure hiriko energia-hornidura guztiak moztu ditu, eta ez dakigu noiz berrezarriko diren. Ez dago energia-erreserbarik herritarren gutxieneko premiak asebetetzeko.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205105" rtl="0" algn="just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Udalak jakinarazpen bat zabaldu du sare sozialen bidez, egoera azaltzeko eta herritarrak animatzeko egoerari irtenbide irudimentsuak bilatzeko osatu diren krisi-batzordeetan parte hartzera.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75efb7e89_0_37"/>
          <p:cNvSpPr txBox="1"/>
          <p:nvPr/>
        </p:nvSpPr>
        <p:spPr>
          <a:xfrm>
            <a:off x="289579" y="794898"/>
            <a:ext cx="3984000" cy="7797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ABIAPUNTUA: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1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Udalaren jakinarazpena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4" name="Google Shape;214;g3375efb7e89_0_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g3375efb7e89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375efb7e89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375efb7e89_0_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5600" y="53293"/>
            <a:ext cx="1662065" cy="148321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3375efb7e89_0_37"/>
          <p:cNvSpPr/>
          <p:nvPr/>
        </p:nvSpPr>
        <p:spPr>
          <a:xfrm>
            <a:off x="5171200" y="358100"/>
            <a:ext cx="2961300" cy="572700"/>
          </a:xfrm>
          <a:prstGeom prst="wedgeRoundRectCallout">
            <a:avLst>
              <a:gd fmla="val -37067" name="adj1"/>
              <a:gd fmla="val 103194" name="adj2"/>
              <a:gd fmla="val 0" name="adj3"/>
            </a:avLst>
          </a:prstGeom>
          <a:gradFill>
            <a:gsLst>
              <a:gs pos="0">
                <a:srgbClr val="F3A255">
                  <a:alpha val="31764"/>
                </a:srgbClr>
              </a:gs>
              <a:gs pos="49000">
                <a:srgbClr val="E6AED0">
                  <a:alpha val="31764"/>
                </a:srgbClr>
              </a:gs>
              <a:gs pos="100000">
                <a:srgbClr val="50C2E4">
                  <a:alpha val="2784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g3375efb7e89_0_37"/>
          <p:cNvSpPr txBox="1"/>
          <p:nvPr/>
        </p:nvSpPr>
        <p:spPr>
          <a:xfrm>
            <a:off x="5306218" y="420898"/>
            <a:ext cx="2628714" cy="4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Udalaren komunikatua duzue!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g3375efb7e89_0_37"/>
          <p:cNvSpPr txBox="1"/>
          <p:nvPr/>
        </p:nvSpPr>
        <p:spPr>
          <a:xfrm>
            <a:off x="992550" y="1720125"/>
            <a:ext cx="7158900" cy="2924093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Jakinarazpen honen bidez, herriko udalak laguntza eskatzen die herritarrei: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01625" rtl="0" algn="just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Dakizuenez, egun batzuk daramatzagu energiaz hornitzeko arazoekin, eta, gaur goizetik, inolako energia-hornidurarik gabe geratu da gure herria (ez daukagu elektrizitaterik, ez eta erregairik ere). Telefonoz ere ezin gara komunikatu, telefonia-lineek ere funtzionatzeari utzi baitiote.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01625" rtl="0" algn="just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Hurbilen dagoen herria 150 km-ra dago, eta ezin izan dugu harekin harremanetan jarri.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01625" rtl="0" algn="just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Une honetan, egoera kritikoa da; ez dakigu noiz arte luzatuko den, baina baliteke egun batzuk irautea …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75efb7e89_0_2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3375efb7e89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375efb7e89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375efb7e89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5600" y="53293"/>
            <a:ext cx="1662065" cy="148321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375efb7e89_0_233"/>
          <p:cNvSpPr/>
          <p:nvPr/>
        </p:nvSpPr>
        <p:spPr>
          <a:xfrm>
            <a:off x="5171200" y="358100"/>
            <a:ext cx="2961300" cy="572700"/>
          </a:xfrm>
          <a:prstGeom prst="wedgeRoundRectCallout">
            <a:avLst>
              <a:gd fmla="val -37067" name="adj1"/>
              <a:gd fmla="val 103194" name="adj2"/>
              <a:gd fmla="val 0" name="adj3"/>
            </a:avLst>
          </a:prstGeom>
          <a:gradFill>
            <a:gsLst>
              <a:gs pos="0">
                <a:srgbClr val="F3A255">
                  <a:alpha val="31764"/>
                </a:srgbClr>
              </a:gs>
              <a:gs pos="49000">
                <a:srgbClr val="E6AED0">
                  <a:alpha val="31764"/>
                </a:srgbClr>
              </a:gs>
              <a:gs pos="100000">
                <a:srgbClr val="50C2E4">
                  <a:alpha val="2784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g3375efb7e89_0_233"/>
          <p:cNvSpPr txBox="1"/>
          <p:nvPr/>
        </p:nvSpPr>
        <p:spPr>
          <a:xfrm>
            <a:off x="643329" y="1555100"/>
            <a:ext cx="7158900" cy="343166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01625" rtl="0" algn="just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Erabateko kolapsoa saihestuko badugu, krisi-batzordeak antolatu behar dira egoerari aurre egin ahal izateko.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01625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Batzordeek gai hauei helduko diete: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01625" rtl="0" algn="just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3016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E99"/>
              </a:buClr>
              <a:buSzPts val="1400"/>
              <a:buFont typeface="Noto Sans Symbols"/>
              <a:buChar char="✔"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Elikadura (ekoizpena, kontserbazioa eta banaketa)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3016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E99"/>
              </a:buClr>
              <a:buSzPts val="1400"/>
              <a:buFont typeface="Noto Sans Symbols"/>
              <a:buChar char="✔"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Ur-hornidura eta zabor-bilketa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3016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E99"/>
              </a:buClr>
              <a:buSzPts val="1400"/>
              <a:buFont typeface="Noto Sans Symbols"/>
              <a:buChar char="✔"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Berokuntza, argiztapena, janaria prestatzeko energia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3016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E99"/>
              </a:buClr>
              <a:buSzPts val="1400"/>
              <a:buFont typeface="Noto Sans Symbols"/>
              <a:buChar char="✔"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Garraioa eta komunikazioa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01625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01625" rtl="0" algn="just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Batzorde horiek udaletxean bilduko dira arazoaren larritasuna baloratzeko, arazo horiek zer ondorio izan ditzaketen azaltzeko eta egoera honetatik aterako gaituzten premiazko konponbideak proposatzeko.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g3375efb7e89_0_233"/>
          <p:cNvSpPr txBox="1"/>
          <p:nvPr/>
        </p:nvSpPr>
        <p:spPr>
          <a:xfrm>
            <a:off x="289579" y="794898"/>
            <a:ext cx="3984000" cy="7797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ABIAPUNTUA: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1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Udalaren jakinarazpena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2" name="Google Shape;232;g3375efb7e89_0_233"/>
          <p:cNvSpPr txBox="1"/>
          <p:nvPr/>
        </p:nvSpPr>
        <p:spPr>
          <a:xfrm>
            <a:off x="5306218" y="440452"/>
            <a:ext cx="2628714" cy="4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Udalaren komunikatua duzue!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6"/>
          <p:cNvPicPr preferRelativeResize="0"/>
          <p:nvPr/>
        </p:nvPicPr>
        <p:blipFill rotWithShape="1">
          <a:blip r:embed="rId3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6"/>
          <p:cNvSpPr txBox="1"/>
          <p:nvPr/>
        </p:nvSpPr>
        <p:spPr>
          <a:xfrm>
            <a:off x="177900" y="817525"/>
            <a:ext cx="1787698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ABIAPUNTUA: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6"/>
          <p:cNvSpPr txBox="1"/>
          <p:nvPr/>
        </p:nvSpPr>
        <p:spPr>
          <a:xfrm>
            <a:off x="26020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2" name="Google Shape;242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1270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6"/>
          <p:cNvSpPr txBox="1"/>
          <p:nvPr/>
        </p:nvSpPr>
        <p:spPr>
          <a:xfrm>
            <a:off x="2615354" y="1968600"/>
            <a:ext cx="1787697" cy="741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Krisi-batzordeak eratzea</a:t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254665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5" name="Google Shape;245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26249" y="3684325"/>
            <a:ext cx="1975477" cy="98742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"/>
          <p:cNvSpPr txBox="1"/>
          <p:nvPr/>
        </p:nvSpPr>
        <p:spPr>
          <a:xfrm>
            <a:off x="363401" y="3700575"/>
            <a:ext cx="1938325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Batzorde bakoitzak egin beharreko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jarduerak  </a:t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260200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8" name="Google Shape;248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97325" y="3684325"/>
            <a:ext cx="15894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6"/>
          <p:cNvSpPr txBox="1"/>
          <p:nvPr/>
        </p:nvSpPr>
        <p:spPr>
          <a:xfrm>
            <a:off x="2758149" y="3773176"/>
            <a:ext cx="1589400" cy="4949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Bateratze-lana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6"/>
          <p:cNvSpPr txBox="1"/>
          <p:nvPr/>
        </p:nvSpPr>
        <p:spPr>
          <a:xfrm>
            <a:off x="2631275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1" name="Google Shape;25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580862" y="-2381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4952148" y="1262125"/>
            <a:ext cx="1144325" cy="154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0290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6"/>
          <p:cNvSpPr txBox="1"/>
          <p:nvPr/>
        </p:nvSpPr>
        <p:spPr>
          <a:xfrm>
            <a:off x="429450" y="1915750"/>
            <a:ext cx="1787698" cy="987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Nire esperientzia profesionala partekatzea 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6" name="Google Shape;256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639948" y="3719250"/>
            <a:ext cx="1961324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6"/>
          <p:cNvSpPr txBox="1"/>
          <p:nvPr/>
        </p:nvSpPr>
        <p:spPr>
          <a:xfrm>
            <a:off x="4624747" y="3719250"/>
            <a:ext cx="2079726" cy="741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Jardunbide egokien dekalogoa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6"/>
          <p:cNvSpPr txBox="1"/>
          <p:nvPr/>
        </p:nvSpPr>
        <p:spPr>
          <a:xfrm>
            <a:off x="4719475" y="3291725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g33757e717a5_0_219"/>
          <p:cNvPicPr preferRelativeResize="0"/>
          <p:nvPr/>
        </p:nvPicPr>
        <p:blipFill rotWithShape="1">
          <a:blip r:embed="rId3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3757e717a5_0_21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5" name="Google Shape;265;g33757e717a5_0_21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g33757e717a5_0_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33757e717a5_0_219"/>
          <p:cNvSpPr txBox="1"/>
          <p:nvPr/>
        </p:nvSpPr>
        <p:spPr>
          <a:xfrm>
            <a:off x="144400" y="1300275"/>
            <a:ext cx="5455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Urratsa: Nire esperientzia profesionala partekatzea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8" name="Google Shape;268;g33757e717a5_0_2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564" y="3047527"/>
            <a:ext cx="1288087" cy="12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33757e717a5_0_2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8903" y="216380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33757e717a5_0_219"/>
          <p:cNvSpPr txBox="1"/>
          <p:nvPr/>
        </p:nvSpPr>
        <p:spPr>
          <a:xfrm>
            <a:off x="1486688" y="2162275"/>
            <a:ext cx="4362636" cy="1238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MAHAI-INGURUA</a:t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Badakizu zertan ari naizen. Zer jakin nahi zenuke?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Prestatu dituzuen galderak erantzuten saiatuko naiz. Zalantzarik baduzu, galdetu lasai!</a:t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1" name="Google Shape;271;g33757e717a5_0_219"/>
          <p:cNvPicPr preferRelativeResize="0"/>
          <p:nvPr/>
        </p:nvPicPr>
        <p:blipFill rotWithShape="1">
          <a:blip r:embed="rId7">
            <a:alphaModFix amt="25000"/>
          </a:blip>
          <a:srcRect b="0" l="0" r="0" t="0"/>
          <a:stretch/>
        </p:blipFill>
        <p:spPr>
          <a:xfrm>
            <a:off x="1417211" y="2164870"/>
            <a:ext cx="4786575" cy="12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8"/>
          <p:cNvPicPr preferRelativeResize="0"/>
          <p:nvPr/>
        </p:nvPicPr>
        <p:blipFill rotWithShape="1">
          <a:blip r:embed="rId3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6175" y="298524"/>
            <a:ext cx="1496449" cy="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1625" y="3260750"/>
            <a:ext cx="1251325" cy="10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8"/>
          <p:cNvPicPr preferRelativeResize="0"/>
          <p:nvPr/>
        </p:nvPicPr>
        <p:blipFill rotWithShape="1">
          <a:blip r:embed="rId7">
            <a:alphaModFix amt="25000"/>
          </a:blip>
          <a:srcRect b="0" l="0" r="0" t="0"/>
          <a:stretch/>
        </p:blipFill>
        <p:spPr>
          <a:xfrm>
            <a:off x="713999" y="2176474"/>
            <a:ext cx="5730343" cy="253341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8"/>
          <p:cNvSpPr txBox="1"/>
          <p:nvPr/>
        </p:nvSpPr>
        <p:spPr>
          <a:xfrm>
            <a:off x="871074" y="2359820"/>
            <a:ext cx="5573268" cy="21667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Lau talde osatuko ditugu. Talde bakoitzak "</a:t>
            </a:r>
            <a:r>
              <a:rPr b="1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krisi-batzorde</a:t>
            </a:r>
            <a:r>
              <a:rPr b="0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" baten rola hartu behar du bere gain.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910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Elikadura (elikagaiak kontserbatzea eta banatzea)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Ur-hornidura eta hondakin-bilketa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Berokuntza, argiztapena eta janaria prestatzeko eta hozteko energia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Garraiobideak eta komunikazioa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211400" y="8614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4" name="Google Shape;284;p8"/>
          <p:cNvSpPr txBox="1"/>
          <p:nvPr/>
        </p:nvSpPr>
        <p:spPr>
          <a:xfrm>
            <a:off x="177900" y="1344175"/>
            <a:ext cx="5455500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Urratsa:</a:t>
            </a:r>
            <a:r>
              <a:rPr b="0" i="0" lang="e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Krisi-batzordeak eratzea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 txBox="1"/>
          <p:nvPr/>
        </p:nvSpPr>
        <p:spPr>
          <a:xfrm>
            <a:off x="177900" y="817525"/>
            <a:ext cx="8124000" cy="444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 </a:t>
            </a:r>
            <a:r>
              <a:rPr b="0" i="0" lang="es" sz="2000" u="none" cap="none" strike="noStrike">
                <a:solidFill>
                  <a:srgbClr val="FF1D25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DIAGNOSTIKO FITXAK ETA BATZORDEAK</a:t>
            </a:r>
            <a:endParaRPr b="0" i="0" sz="2400" u="none" cap="none" strike="noStrike">
              <a:solidFill>
                <a:srgbClr val="666666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3" name="Google Shape;29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0285" y="1624625"/>
            <a:ext cx="2114239" cy="26733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94" name="Google Shape;29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6000" y="1624625"/>
            <a:ext cx="2114239" cy="26733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95" name="Google Shape;295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21731" y="1624625"/>
            <a:ext cx="2114239" cy="26733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96" name="Google Shape;296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7450" y="1624625"/>
            <a:ext cx="2114239" cy="26733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75efb7e89_0_25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g3375efb7e89_0_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3375efb7e89_0_2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3375efb7e89_0_255"/>
          <p:cNvPicPr preferRelativeResize="0"/>
          <p:nvPr/>
        </p:nvPicPr>
        <p:blipFill rotWithShape="1">
          <a:blip r:embed="rId5">
            <a:alphaModFix/>
          </a:blip>
          <a:srcRect b="0" l="32522" r="30993" t="0"/>
          <a:stretch/>
        </p:blipFill>
        <p:spPr>
          <a:xfrm>
            <a:off x="610850" y="1926950"/>
            <a:ext cx="1417723" cy="205590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3375efb7e89_0_255"/>
          <p:cNvSpPr txBox="1"/>
          <p:nvPr/>
        </p:nvSpPr>
        <p:spPr>
          <a:xfrm>
            <a:off x="1437375" y="1926950"/>
            <a:ext cx="4927800" cy="205590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BATZORDEA: Elikadura, elikagaiak kontserbatzea eta banatzea</a:t>
            </a:r>
            <a:endParaRPr b="1" i="0" sz="13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EGOERAREN AZTERKETA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Egin zerrenda bat behar-beharrezko elikagaiekin eta identifikatu non ekoizten diren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5100" lvl="0" marL="6191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Energiarik behar al da haiek ekoizteko?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5100" lvl="0" marL="6191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kontserbatzen dira? Energiarik behar al da horretarako?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5100" lvl="0" marL="6191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banatzen dira? Energiarik behar al da horretarako?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5100" lvl="0" marL="6191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Zein energia-iturri erabiltzen dira gehien?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g3375efb7e89_0_255"/>
          <p:cNvSpPr txBox="1"/>
          <p:nvPr/>
        </p:nvSpPr>
        <p:spPr>
          <a:xfrm>
            <a:off x="1013925" y="3374950"/>
            <a:ext cx="5013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7" name="Google Shape;307;g3375efb7e89_0_255"/>
          <p:cNvPicPr preferRelativeResize="0"/>
          <p:nvPr/>
        </p:nvPicPr>
        <p:blipFill rotWithShape="1">
          <a:blip r:embed="rId6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375efb7e89_0_2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0349" y="3031974"/>
            <a:ext cx="936100" cy="13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3375efb7e89_0_255"/>
          <p:cNvSpPr txBox="1"/>
          <p:nvPr/>
        </p:nvSpPr>
        <p:spPr>
          <a:xfrm>
            <a:off x="177900" y="817525"/>
            <a:ext cx="812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 </a:t>
            </a: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DIAGNOSTIKO FITXAK ETA BATZORDEAK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