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gUxrYNM92k39a2Dopoo+1NrZWz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ED53ED-AE07-42E8-AD1F-4B32B5630905}">
  <a:tblStyle styleId="{B0ED53ED-AE07-42E8-AD1F-4B32B56309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75efb7e89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375efb7e8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9bae862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379bae862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79bae862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3379bae86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79bae862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379bae862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757e717a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79bae862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379bae862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79bae862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379bae86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1" Type="http://schemas.openxmlformats.org/officeDocument/2006/relationships/image" Target="../media/image1.png"/><Relationship Id="rId10" Type="http://schemas.openxmlformats.org/officeDocument/2006/relationships/image" Target="../media/image6.jp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0.jp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5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jpg"/><Relationship Id="rId10" Type="http://schemas.openxmlformats.org/officeDocument/2006/relationships/image" Target="../media/image20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31.jp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33.png"/><Relationship Id="rId5" Type="http://schemas.openxmlformats.org/officeDocument/2006/relationships/image" Target="../media/image24.jpg"/><Relationship Id="rId6" Type="http://schemas.openxmlformats.org/officeDocument/2006/relationships/image" Target="../media/image54.png"/><Relationship Id="rId7" Type="http://schemas.openxmlformats.org/officeDocument/2006/relationships/hyperlink" Target="https://www.eldiario.es/economia/estereotipos-genero-mantienen-profesiones-mujeres-cuidados-hombres-trabajos-manuales_1_10009449.html" TargetMode="External"/><Relationship Id="rId8" Type="http://schemas.openxmlformats.org/officeDocument/2006/relationships/image" Target="../media/image6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4.jpg"/><Relationship Id="rId9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49.png"/><Relationship Id="rId7" Type="http://schemas.openxmlformats.org/officeDocument/2006/relationships/hyperlink" Target="https://youtu.be/xH-9nWaqpws" TargetMode="External"/><Relationship Id="rId8" Type="http://schemas.openxmlformats.org/officeDocument/2006/relationships/hyperlink" Target="https://youtu.be/pJvJo1mxVA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52.png"/><Relationship Id="rId6" Type="http://schemas.openxmlformats.org/officeDocument/2006/relationships/hyperlink" Target="https://galaxia.steam.eus/" TargetMode="External"/><Relationship Id="rId7" Type="http://schemas.openxmlformats.org/officeDocument/2006/relationships/image" Target="../media/image36.png"/><Relationship Id="rId8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56.png"/><Relationship Id="rId6" Type="http://schemas.openxmlformats.org/officeDocument/2006/relationships/image" Target="../media/image11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jpg"/><Relationship Id="rId10" Type="http://schemas.openxmlformats.org/officeDocument/2006/relationships/image" Target="../media/image20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31.jp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37.jpg"/><Relationship Id="rId7" Type="http://schemas.openxmlformats.org/officeDocument/2006/relationships/hyperlink" Target="http://fodey.com" TargetMode="External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Relationship Id="rId5" Type="http://schemas.openxmlformats.org/officeDocument/2006/relationships/image" Target="../media/image3.png"/><Relationship Id="rId6" Type="http://schemas.openxmlformats.org/officeDocument/2006/relationships/image" Target="../media/image30.png"/><Relationship Id="rId7" Type="http://schemas.openxmlformats.org/officeDocument/2006/relationships/image" Target="../media/image35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6" Type="http://schemas.openxmlformats.org/officeDocument/2006/relationships/image" Target="../media/image17.png"/><Relationship Id="rId7" Type="http://schemas.openxmlformats.org/officeDocument/2006/relationships/image" Target="../media/image39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4.jpg"/><Relationship Id="rId5" Type="http://schemas.openxmlformats.org/officeDocument/2006/relationships/image" Target="../media/image33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4.jpg"/><Relationship Id="rId9" Type="http://schemas.openxmlformats.org/officeDocument/2006/relationships/image" Target="../media/image46.png"/><Relationship Id="rId5" Type="http://schemas.openxmlformats.org/officeDocument/2006/relationships/image" Target="../media/image32.png"/><Relationship Id="rId6" Type="http://schemas.openxmlformats.org/officeDocument/2006/relationships/image" Target="../media/image17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640825"/>
            <a:ext cx="2881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0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6250" y="716925"/>
            <a:ext cx="5052524" cy="28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75efb7e89_0_32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375efb7e89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3375efb7e89_0_322"/>
          <p:cNvSpPr txBox="1"/>
          <p:nvPr/>
        </p:nvSpPr>
        <p:spPr>
          <a:xfrm>
            <a:off x="144400" y="1224075"/>
            <a:ext cx="44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Analizando la realidad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9" name="Google Shape;329;g3375efb7e89_0_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375efb7e89_0_32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1" name="Google Shape;331;g3375efb7e89_0_322"/>
          <p:cNvPicPr preferRelativeResize="0"/>
          <p:nvPr/>
        </p:nvPicPr>
        <p:blipFill rotWithShape="1">
          <a:blip r:embed="rId5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375efb7e89_0_3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2375" y="3100025"/>
            <a:ext cx="1219275" cy="12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375efb7e89_0_322"/>
          <p:cNvSpPr txBox="1"/>
          <p:nvPr/>
        </p:nvSpPr>
        <p:spPr>
          <a:xfrm>
            <a:off x="260200" y="1609575"/>
            <a:ext cx="607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 los gráficos del siguiente estudio se muestra en cada círculo la ocupación, oficio o profesión en España según el porcentaje de hombres y mujeres que trabajan en dicha profesión.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Recurso</a:t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Estudio del Instituto Nacional De Estadística.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estudio muestra cuáles son las profesiones más masculinizadas y feminizadas en España.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g3375efb7e89_0_322"/>
          <p:cNvSpPr/>
          <p:nvPr/>
        </p:nvSpPr>
        <p:spPr>
          <a:xfrm>
            <a:off x="362588" y="25993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375efb7e89_0_3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0225" y="2908150"/>
            <a:ext cx="309050" cy="3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375efb7e89_0_322"/>
          <p:cNvSpPr/>
          <p:nvPr/>
        </p:nvSpPr>
        <p:spPr>
          <a:xfrm>
            <a:off x="1858050" y="3594375"/>
            <a:ext cx="4700700" cy="1397400"/>
          </a:xfrm>
          <a:prstGeom prst="wedgeRoundRectCallout">
            <a:avLst>
              <a:gd fmla="val -55069" name="adj1"/>
              <a:gd fmla="val 1103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3375efb7e89_0_3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0225" y="3639000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375efb7e89_0_322"/>
          <p:cNvSpPr txBox="1"/>
          <p:nvPr/>
        </p:nvSpPr>
        <p:spPr>
          <a:xfrm>
            <a:off x="1922550" y="3562800"/>
            <a:ext cx="4507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¿Creéis que se parece vuestra distribución de las personas en las áreas profesionales con lo que muestran los datos reales?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¿Hay alguna profesión en la que os hayan sorprendido los resultados?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9bae8620_0_1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3379bae8620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9bae8620_0_110"/>
          <p:cNvSpPr txBox="1"/>
          <p:nvPr/>
        </p:nvSpPr>
        <p:spPr>
          <a:xfrm>
            <a:off x="144400" y="1224075"/>
            <a:ext cx="50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Las profesiones no tienen género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6" name="Google Shape;346;g3379bae8620_0_1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7" name="Google Shape;347;g3379bae8620_0_110"/>
          <p:cNvPicPr preferRelativeResize="0"/>
          <p:nvPr/>
        </p:nvPicPr>
        <p:blipFill rotWithShape="1">
          <a:blip r:embed="rId4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379bae8620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00286" y="317018"/>
            <a:ext cx="1772728" cy="9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379bae8620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375" y="3550226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379bae8620_0_110"/>
          <p:cNvSpPr txBox="1"/>
          <p:nvPr/>
        </p:nvSpPr>
        <p:spPr>
          <a:xfrm>
            <a:off x="525700" y="1752900"/>
            <a:ext cx="413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“Always like a girl”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“Inspirando al futuro sin estereotipos”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379bae8620_0_110"/>
          <p:cNvSpPr/>
          <p:nvPr/>
        </p:nvSpPr>
        <p:spPr>
          <a:xfrm>
            <a:off x="257850" y="2633975"/>
            <a:ext cx="4419300" cy="2357700"/>
          </a:xfrm>
          <a:prstGeom prst="wedgeRoundRectCallout">
            <a:avLst>
              <a:gd fmla="val 63838" name="adj1"/>
              <a:gd fmla="val 1020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379bae8620_0_110"/>
          <p:cNvSpPr txBox="1"/>
          <p:nvPr/>
        </p:nvSpPr>
        <p:spPr>
          <a:xfrm>
            <a:off x="398550" y="2633975"/>
            <a:ext cx="45072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nos sentimos después de ver los videos?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frases o ideas estereotipadas parecidas conocemos o hemos escuchado?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tenemos que hacer ante estos comentarios o cuando veamos situaciones estereotipadas?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¿Somos libres para elegir nuestra profesión?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cosas nos limitan a la hora de elegir?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criterios consideramos nosotros y nosotras importantes a la hora de elegir?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g3379bae8620_0_1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5086238" y="2918550"/>
            <a:ext cx="1419722" cy="165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0"/>
          <p:cNvPicPr preferRelativeResize="0"/>
          <p:nvPr/>
        </p:nvPicPr>
        <p:blipFill rotWithShape="1">
          <a:blip r:embed="rId3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0"/>
          <p:cNvSpPr/>
          <p:nvPr/>
        </p:nvSpPr>
        <p:spPr>
          <a:xfrm>
            <a:off x="1729700" y="1794375"/>
            <a:ext cx="4969200" cy="1043700"/>
          </a:xfrm>
          <a:prstGeom prst="wedgeRoundRectCallout">
            <a:avLst>
              <a:gd fmla="val -55046" name="adj1"/>
              <a:gd fmla="val 4484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 txBox="1"/>
          <p:nvPr/>
        </p:nvSpPr>
        <p:spPr>
          <a:xfrm>
            <a:off x="1809775" y="1770275"/>
            <a:ext cx="48537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Podríais realizar un “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Decálogo contra los estereotipos de género”.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ello podéis pensar en situaciones que se dan en diferentes ámbitos, como por ejemplo escuela/centro educativo, familia o mundo profesional.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0"/>
          <p:cNvSpPr/>
          <p:nvPr/>
        </p:nvSpPr>
        <p:spPr>
          <a:xfrm>
            <a:off x="946975" y="3287675"/>
            <a:ext cx="4116300" cy="1330500"/>
          </a:xfrm>
          <a:prstGeom prst="wedgeRoundRectCallout">
            <a:avLst>
              <a:gd fmla="val 56987" name="adj1"/>
              <a:gd fmla="val -25868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1002275" y="3256500"/>
            <a:ext cx="41163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También os animamos a revisar los </a:t>
            </a:r>
            <a:r>
              <a:rPr b="1" i="0" lang="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PLANETAS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 las profesiones para explorar qué trabajos se consideran productivos y cuáles reproductivos o para reflexionar en cuáles hay más presencia de hombres y mujeres y por qué.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144400" y="1224075"/>
            <a:ext cx="50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Las profesiones no tienen género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8" name="Google Shape;36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50" y="1782050"/>
            <a:ext cx="1398713" cy="17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333295" y="3100425"/>
            <a:ext cx="1259667" cy="17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6"/>
          <p:cNvPicPr preferRelativeResize="0"/>
          <p:nvPr/>
        </p:nvPicPr>
        <p:blipFill rotWithShape="1">
          <a:blip r:embed="rId3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/>
        </p:nvSpPr>
        <p:spPr>
          <a:xfrm>
            <a:off x="576750" y="1842675"/>
            <a:ext cx="47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Sé respetuoso con los/las profesionales STEM que os acompañen en el aula.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466276" y="3709575"/>
            <a:ext cx="504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 ambiente de respeto y apoyo en tu grupo, donde todas las personas se  sientan cómodos compartiendo sus ideas.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4" name="Google Shape;38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2" name="Google Shape;392;g3379bae862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379bae8620_0_4"/>
          <p:cNvSpPr txBox="1"/>
          <p:nvPr/>
        </p:nvSpPr>
        <p:spPr>
          <a:xfrm>
            <a:off x="267950" y="1640825"/>
            <a:ext cx="2881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4" name="Google Shape;394;g3379bae8620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g3379bae8620_0_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g3379bae8620_0_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g3379bae8620_0_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g3379bae8620_0_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g3379bae8620_0_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379bae8620_0_4"/>
          <p:cNvPicPr preferRelativeResize="0"/>
          <p:nvPr/>
        </p:nvPicPr>
        <p:blipFill rotWithShape="1">
          <a:blip r:embed="rId6">
            <a:alphaModFix/>
          </a:blip>
          <a:srcRect b="19437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379bae8620_0_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g3379bae8620_0_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3" name="Google Shape;403;g3379bae8620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379bae8620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379bae8620_0_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g3379bae8620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379bae8620_0_4"/>
          <p:cNvPicPr preferRelativeResize="0"/>
          <p:nvPr/>
        </p:nvPicPr>
        <p:blipFill rotWithShape="1">
          <a:blip r:embed="rId11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379bae8620_0_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6250" y="716925"/>
            <a:ext cx="5052524" cy="28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260200" y="1216375"/>
            <a:ext cx="85080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Somos un programa de televisión sobre sociedad que quiere publicar una noticia sobre la representación de hombres y mujeres en distintas profesiones. Para ello, tenemos que reflejar de forma gráfica la proporción de hombres y mujeres de nuestra sociedad que desempeñan determinadas profesiones. Vamos a representar una información estadística descriptiva no basada en datos o evidencias, sino en percepciones personales. Antes de publicar la información, como medio de comunicación profesional que somos, tendremos que contrastar nuestro análisis con los datos estadísticos reales.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5995" l="55621" r="35409" t="0"/>
          <a:stretch/>
        </p:blipFill>
        <p:spPr>
          <a:xfrm rot="-5400000">
            <a:off x="3911949" y="-707711"/>
            <a:ext cx="1320100" cy="92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3888" y="2723000"/>
            <a:ext cx="4136223" cy="23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2003699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631275" y="1906713"/>
            <a:ext cx="200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Cómo imaginamos a un profesional STEM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10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26250" y="3625725"/>
            <a:ext cx="1692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Qué trabajos desempeñan las personas en la sociedad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Analizando la realidad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62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Fake news o noticias falsas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785525" y="3718500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812525" y="3700575"/>
            <a:ext cx="187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Las profesiones no tienen género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Fake news o noticias falsas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r12.fodey.com/2853/a7d8763882e540ee9f2393bac2d079d2.0.jpg" id="245" name="Google Shape;245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9575" y="397810"/>
            <a:ext cx="2844125" cy="300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3757e717a5_0_219"/>
          <p:cNvSpPr txBox="1"/>
          <p:nvPr/>
        </p:nvSpPr>
        <p:spPr>
          <a:xfrm>
            <a:off x="3653775" y="34183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Noticia falsa generada con </a:t>
            </a:r>
            <a:r>
              <a:rPr b="0" i="0" lang="es" sz="9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Fodey.com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3757e717a5_0_219"/>
          <p:cNvSpPr/>
          <p:nvPr/>
        </p:nvSpPr>
        <p:spPr>
          <a:xfrm>
            <a:off x="1196300" y="1872450"/>
            <a:ext cx="2264400" cy="1397400"/>
          </a:xfrm>
          <a:prstGeom prst="wedgeRoundRectCallout">
            <a:avLst>
              <a:gd fmla="val -64772" name="adj1"/>
              <a:gd fmla="val 50529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3757e717a5_0_2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375" y="3301850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3757e717a5_0_219"/>
          <p:cNvSpPr txBox="1"/>
          <p:nvPr/>
        </p:nvSpPr>
        <p:spPr>
          <a:xfrm>
            <a:off x="1260800" y="1872450"/>
            <a:ext cx="2264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opinamos de los datos de la noticia?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¿Creemos que son ciertos?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¿Por qué sí o por qué no?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g33757e717a5_0_219"/>
          <p:cNvPicPr preferRelativeResize="0"/>
          <p:nvPr/>
        </p:nvPicPr>
        <p:blipFill rotWithShape="1">
          <a:blip r:embed="rId9">
            <a:alphaModFix amt="25000"/>
          </a:blip>
          <a:srcRect b="0" l="0" r="0" t="0"/>
          <a:stretch/>
        </p:blipFill>
        <p:spPr>
          <a:xfrm>
            <a:off x="1390349" y="3757950"/>
            <a:ext cx="2326717" cy="3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3757e717a5_0_219"/>
          <p:cNvSpPr txBox="1"/>
          <p:nvPr/>
        </p:nvSpPr>
        <p:spPr>
          <a:xfrm>
            <a:off x="1390350" y="3757950"/>
            <a:ext cx="53199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Fake news o noticias falsas</a:t>
            </a: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tipo de bulo que consiste en un contenido pseudo periodístico difundido a través de portales de noticias, prensa escrita, radio, televisión y redes sociales y que tiene como objetivo desinformar a un público en específico (Wikipedia)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1169525" y="2169725"/>
            <a:ext cx="5096699" cy="219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4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144400" y="13764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Cómo imaginamos a un profesional STEAM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228" y="217125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1242026" y="2169725"/>
            <a:ext cx="50967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1º IMAGINAD EL PERSONAJE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sin realizarle ninguna pregunta, debéis imaginar en qué trabaja, qué ha estudiado, qué puesto tiene en su empresa, cuántas horas trabaja, cómo es su trabajo etc.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2º HACED PREGUNTAS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para indagar las características reales de el/la profesional: en qué trabaja, qué tipo de puesto tiene, qué ha estudiado, etc.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379bae8620_0_41"/>
          <p:cNvPicPr preferRelativeResize="0"/>
          <p:nvPr/>
        </p:nvPicPr>
        <p:blipFill rotWithShape="1">
          <a:blip r:embed="rId3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379bae8620_0_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3379bae8620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379bae8620_0_41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Cómo imaginamos a un profesional STEAM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g3379bae8620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379bae8620_0_4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6" name="Google Shape;276;g3379bae8620_0_41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581900" y="2061125"/>
            <a:ext cx="5455500" cy="14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79bae8620_0_41"/>
          <p:cNvSpPr txBox="1"/>
          <p:nvPr/>
        </p:nvSpPr>
        <p:spPr>
          <a:xfrm>
            <a:off x="654400" y="2061125"/>
            <a:ext cx="5455500" cy="17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imagen creemos que tienen los profesionales STEM?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¿Suelen tener una apariencia concreta?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¿Es igual la apariencia de una persona informática, una persona ingeniera, una persona científica o un abogado/a?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percepción tenemos de sus trabajos?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¿Por qué tenemos esta imagen de las profesiones STEM?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g3379bae8620_0_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3500" y="3116775"/>
            <a:ext cx="692750" cy="12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g3379bae8620_0_41"/>
          <p:cNvGraphicFramePr/>
          <p:nvPr/>
        </p:nvGraphicFramePr>
        <p:xfrm>
          <a:off x="2531450" y="37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{B0ED53ED-AE07-42E8-AD1F-4B32B5630905}</a:tableStyleId>
              </a:tblPr>
              <a:tblGrid>
                <a:gridCol w="1752975"/>
                <a:gridCol w="1752975"/>
              </a:tblGrid>
              <a:tr h="31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highlight>
                            <a:schemeClr val="lt1"/>
                          </a:highlight>
                          <a:latin typeface="Oswald"/>
                          <a:ea typeface="Oswald"/>
                          <a:cs typeface="Oswald"/>
                          <a:sym typeface="Oswald"/>
                        </a:rPr>
                        <a:t>PROFESIONES STEM</a:t>
                      </a:r>
                      <a:endParaRPr sz="1400" u="none" cap="none" strike="noStrike">
                        <a:highlight>
                          <a:schemeClr val="lt1"/>
                        </a:highlight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highlight>
                            <a:schemeClr val="lt1"/>
                          </a:highlight>
                          <a:latin typeface="Oswald"/>
                          <a:ea typeface="Oswald"/>
                          <a:cs typeface="Oswald"/>
                          <a:sym typeface="Oswald"/>
                        </a:rPr>
                        <a:t>ESTEREOTIPOS</a:t>
                      </a:r>
                      <a:endParaRPr sz="1400" u="none" cap="none" strike="noStrike">
                        <a:highlight>
                          <a:srgbClr val="FF1D25"/>
                        </a:highlight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2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0" name="Google Shape;280;g3379bae8620_0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5561" y="3519312"/>
            <a:ext cx="1230838" cy="14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3757e717a5_0_296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3757e717a5_0_296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0" name="Google Shape;290;g33757e717a5_0_296"/>
          <p:cNvGraphicFramePr/>
          <p:nvPr/>
        </p:nvGraphicFramePr>
        <p:xfrm>
          <a:off x="302125" y="376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{B0ED53ED-AE07-42E8-AD1F-4B32B5630905}</a:tableStyleId>
              </a:tblPr>
              <a:tblGrid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</a:tblGrid>
              <a:tr h="33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MEDICINA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RESTAURACIÓN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ENFERMERÍA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ADMINISTRACIÓN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CONSTRUCCIÓN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TRANSPORTE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INGENIERÍA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COMERCIO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EDUCACIÓN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SERVICIOS SOCIALES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1" name="Google Shape;291;g33757e717a5_0_296"/>
          <p:cNvSpPr txBox="1"/>
          <p:nvPr/>
        </p:nvSpPr>
        <p:spPr>
          <a:xfrm>
            <a:off x="260200" y="2057250"/>
            <a:ext cx="53199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¿En qué profesiones creemos que hay más presencia de personas en general, y en qué proporción hay más hombres o mujeres?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Consensuar para colocar 50 postit naranjas (representando a las mujeres) y 50 postit verdes (representando a los hombres) en las siguientes profesiones.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4753" y="1539658"/>
            <a:ext cx="1684275" cy="1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79bae8620_0_8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3379bae8620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379bae8620_0_81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0" name="Google Shape;300;g3379bae8620_0_8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1" name="Google Shape;301;g3379bae8620_0_81"/>
          <p:cNvPicPr preferRelativeResize="0"/>
          <p:nvPr/>
        </p:nvPicPr>
        <p:blipFill rotWithShape="1">
          <a:blip r:embed="rId4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9bae8620_0_81"/>
          <p:cNvSpPr/>
          <p:nvPr/>
        </p:nvSpPr>
        <p:spPr>
          <a:xfrm>
            <a:off x="1618025" y="2114875"/>
            <a:ext cx="4700700" cy="2448300"/>
          </a:xfrm>
          <a:prstGeom prst="wedgeRoundRectCallout">
            <a:avLst>
              <a:gd fmla="val -55069" name="adj1"/>
              <a:gd fmla="val 1103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3379bae8620_0_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2569025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379bae8620_0_81"/>
          <p:cNvSpPr txBox="1"/>
          <p:nvPr/>
        </p:nvSpPr>
        <p:spPr>
          <a:xfrm>
            <a:off x="1682525" y="2114875"/>
            <a:ext cx="45072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¿En qué profesión hemos situado más proporción de personas? ¿Creemos que esa profesión es muy importante para la sociedad y por eso hay más personas?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¿En qué profesión hay más proporción de hombres? ¿y en cual hay más proporción de mujeres? ¿Por qué?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¿Creéis que hacen falta habilidades especiales para unas profesiones u otras que son exclusivas del hombre o de la mujer?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g3379bae8620_0_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1450" y="3214950"/>
            <a:ext cx="1051950" cy="10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379bae8620_0_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2950" y="229800"/>
            <a:ext cx="2264751" cy="1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9bae8620_0_6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3379bae8620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379bae8620_0_62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4" name="Google Shape;314;g3379bae8620_0_6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5" name="Google Shape;315;g3379bae8620_0_62"/>
          <p:cNvPicPr preferRelativeResize="0"/>
          <p:nvPr/>
        </p:nvPicPr>
        <p:blipFill rotWithShape="1">
          <a:blip r:embed="rId4">
            <a:alphaModFix/>
          </a:blip>
          <a:srcRect b="5995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379bae8620_0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379bae8620_0_62"/>
          <p:cNvSpPr txBox="1"/>
          <p:nvPr/>
        </p:nvSpPr>
        <p:spPr>
          <a:xfrm>
            <a:off x="1486688" y="2162275"/>
            <a:ext cx="45993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PREGUNTA AL PROFESIONAL STEM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tareas específicas considera que hacen igual de bien hombres y mujeres en su trabajo?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¿Cuál es la presencia de hombres y mujeres en su puesto de trabajo?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g3379bae8620_0_62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75" y="2162275"/>
            <a:ext cx="4786575" cy="13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379bae8620_0_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9900" y="3192751"/>
            <a:ext cx="833814" cy="111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379bae8620_0_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2850" y="3600738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379bae8620_0_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4110588" y="-491159"/>
            <a:ext cx="412925" cy="13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