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oboto"/>
      <p:regular r:id="rId18"/>
      <p:bold r:id="rId19"/>
      <p:italic r:id="rId20"/>
      <p:boldItalic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gRuSbARDnlXjzfxY6LdngnQsoH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7.xml"/><Relationship Id="rId22" Type="http://schemas.openxmlformats.org/officeDocument/2006/relationships/font" Target="fonts/Oswald-regular.fntdata"/><Relationship Id="rId10" Type="http://schemas.openxmlformats.org/officeDocument/2006/relationships/slide" Target="slides/slide6.xml"/><Relationship Id="rId21" Type="http://schemas.openxmlformats.org/officeDocument/2006/relationships/font" Target="fonts/Roboto-boldItalic.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Oswa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bold.fntdata"/><Relationship Id="rId6" Type="http://schemas.openxmlformats.org/officeDocument/2006/relationships/slide" Target="slides/slide2.xml"/><Relationship Id="rId18" Type="http://schemas.openxmlformats.org/officeDocument/2006/relationships/font" Target="fonts/Robot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1a064f1fa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31a064f1fad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1a064f1fa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31a064f1fad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37767250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3377672505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377672505c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3377672505c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1a064f1fa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31a064f1fad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2.png"/><Relationship Id="rId11" Type="http://schemas.openxmlformats.org/officeDocument/2006/relationships/image" Target="../media/image7.png"/><Relationship Id="rId10" Type="http://schemas.openxmlformats.org/officeDocument/2006/relationships/image" Target="../media/image8.jpg"/><Relationship Id="rId9"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0.jpg"/><Relationship Id="rId8"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6" r="6317"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8.jpg"/><Relationship Id="rId13" Type="http://schemas.openxmlformats.org/officeDocument/2006/relationships/image" Target="../media/image22.jpg"/><Relationship Id="rId12"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png"/><Relationship Id="rId14" Type="http://schemas.openxmlformats.org/officeDocument/2006/relationships/image" Target="../media/image19.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10.jp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jpg"/><Relationship Id="rId4" Type="http://schemas.openxmlformats.org/officeDocument/2006/relationships/image" Target="../media/image53.png"/><Relationship Id="rId5" Type="http://schemas.openxmlformats.org/officeDocument/2006/relationships/image" Target="../media/image60.png"/><Relationship Id="rId6" Type="http://schemas.openxmlformats.org/officeDocument/2006/relationships/hyperlink" Target="https://galaxia.steam.eus/" TargetMode="External"/><Relationship Id="rId7" Type="http://schemas.openxmlformats.org/officeDocument/2006/relationships/image" Target="../media/image49.png"/><Relationship Id="rId8"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4.png"/><Relationship Id="rId7"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55.png"/><Relationship Id="rId5" Type="http://schemas.openxmlformats.org/officeDocument/2006/relationships/image" Target="../media/image20.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png"/></Relationships>
</file>

<file path=ppt/slides/_rels/slide13.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8.jpg"/><Relationship Id="rId13" Type="http://schemas.openxmlformats.org/officeDocument/2006/relationships/image" Target="../media/image22.jpg"/><Relationship Id="rId12"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png"/><Relationship Id="rId14" Type="http://schemas.openxmlformats.org/officeDocument/2006/relationships/image" Target="../media/image19.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10.jp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5.jpg"/><Relationship Id="rId6"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5.jpg"/><Relationship Id="rId4" Type="http://schemas.openxmlformats.org/officeDocument/2006/relationships/image" Target="../media/image24.png"/><Relationship Id="rId5" Type="http://schemas.openxmlformats.org/officeDocument/2006/relationships/image" Target="../media/image30.png"/><Relationship Id="rId6" Type="http://schemas.openxmlformats.org/officeDocument/2006/relationships/image" Target="../media/image27.png"/><Relationship Id="rId7" Type="http://schemas.openxmlformats.org/officeDocument/2006/relationships/image" Target="../media/image29.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5.jp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28.png"/><Relationship Id="rId7"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5.jpg"/><Relationship Id="rId4" Type="http://schemas.openxmlformats.org/officeDocument/2006/relationships/image" Target="../media/image34.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42.png"/><Relationship Id="rId8"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7.jpg"/><Relationship Id="rId4" Type="http://schemas.openxmlformats.org/officeDocument/2006/relationships/image" Target="../media/image6.png"/><Relationship Id="rId5" Type="http://schemas.openxmlformats.org/officeDocument/2006/relationships/image" Target="../media/image44.png"/><Relationship Id="rId6"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jpg"/><Relationship Id="rId4" Type="http://schemas.openxmlformats.org/officeDocument/2006/relationships/image" Target="../media/image35.png"/><Relationship Id="rId5" Type="http://schemas.openxmlformats.org/officeDocument/2006/relationships/image" Target="../media/image39.png"/><Relationship Id="rId6" Type="http://schemas.openxmlformats.org/officeDocument/2006/relationships/image" Target="../media/image43.png"/><Relationship Id="rId7"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5.jpg"/><Relationship Id="rId4" Type="http://schemas.openxmlformats.org/officeDocument/2006/relationships/image" Target="../media/image38.png"/><Relationship Id="rId5" Type="http://schemas.openxmlformats.org/officeDocument/2006/relationships/image" Target="../media/image45.png"/><Relationship Id="rId6" Type="http://schemas.openxmlformats.org/officeDocument/2006/relationships/image" Target="../media/image42.png"/><Relationship Id="rId7"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jp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50.pn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4"/>
          <p:cNvPicPr preferRelativeResize="0"/>
          <p:nvPr/>
        </p:nvPicPr>
        <p:blipFill rotWithShape="1">
          <a:blip r:embed="rId3">
            <a:alphaModFix/>
          </a:blip>
          <a:srcRect b="0" l="0" r="0" t="0"/>
          <a:stretch/>
        </p:blipFill>
        <p:spPr>
          <a:xfrm>
            <a:off x="5044542" y="4717502"/>
            <a:ext cx="510277" cy="195278"/>
          </a:xfrm>
          <a:prstGeom prst="rect">
            <a:avLst/>
          </a:prstGeom>
          <a:noFill/>
          <a:ln>
            <a:noFill/>
          </a:ln>
        </p:spPr>
      </p:pic>
      <p:pic>
        <p:nvPicPr>
          <p:cNvPr descr="preencoded.png" id="182" name="Google Shape;182;p4"/>
          <p:cNvPicPr preferRelativeResize="0"/>
          <p:nvPr/>
        </p:nvPicPr>
        <p:blipFill rotWithShape="1">
          <a:blip r:embed="rId4">
            <a:alphaModFix/>
          </a:blip>
          <a:srcRect b="0" l="0" r="0" t="0"/>
          <a:stretch/>
        </p:blipFill>
        <p:spPr>
          <a:xfrm>
            <a:off x="8009042" y="4698988"/>
            <a:ext cx="438235" cy="237901"/>
          </a:xfrm>
          <a:prstGeom prst="rect">
            <a:avLst/>
          </a:prstGeom>
          <a:noFill/>
          <a:ln>
            <a:noFill/>
          </a:ln>
        </p:spPr>
      </p:pic>
      <p:pic>
        <p:nvPicPr>
          <p:cNvPr descr="preencoded.png" id="183" name="Google Shape;183;p4"/>
          <p:cNvPicPr preferRelativeResize="0"/>
          <p:nvPr/>
        </p:nvPicPr>
        <p:blipFill rotWithShape="1">
          <a:blip r:embed="rId5">
            <a:alphaModFix/>
          </a:blip>
          <a:srcRect b="0" l="0" r="0" t="0"/>
          <a:stretch/>
        </p:blipFill>
        <p:spPr>
          <a:xfrm>
            <a:off x="382094" y="4499219"/>
            <a:ext cx="713956" cy="444760"/>
          </a:xfrm>
          <a:prstGeom prst="rect">
            <a:avLst/>
          </a:prstGeom>
          <a:noFill/>
          <a:ln>
            <a:noFill/>
          </a:ln>
        </p:spPr>
      </p:pic>
      <p:cxnSp>
        <p:nvCxnSpPr>
          <p:cNvPr id="184" name="Google Shape;184;p4"/>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5" name="Google Shape;185;p4"/>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4"/>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4"/>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8" name="Google Shape;188;p4"/>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189" name="Google Shape;189;p4"/>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190" name="Google Shape;190;p4"/>
          <p:cNvPicPr preferRelativeResize="0"/>
          <p:nvPr/>
        </p:nvPicPr>
        <p:blipFill rotWithShape="1">
          <a:blip r:embed="rId8">
            <a:alphaModFix/>
          </a:blip>
          <a:srcRect b="19450" l="10826" r="6317" t="5875"/>
          <a:stretch/>
        </p:blipFill>
        <p:spPr>
          <a:xfrm>
            <a:off x="6435914" y="4653706"/>
            <a:ext cx="601776" cy="302647"/>
          </a:xfrm>
          <a:prstGeom prst="rect">
            <a:avLst/>
          </a:prstGeom>
          <a:noFill/>
          <a:ln>
            <a:noFill/>
          </a:ln>
        </p:spPr>
      </p:pic>
      <p:pic>
        <p:nvPicPr>
          <p:cNvPr id="191" name="Google Shape;191;p4"/>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192" name="Google Shape;192;p4"/>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3" name="Google Shape;193;p4"/>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4" name="Google Shape;194;p4"/>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195" name="Google Shape;195;p4"/>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196" name="Google Shape;196;p4"/>
          <p:cNvSpPr txBox="1"/>
          <p:nvPr/>
        </p:nvSpPr>
        <p:spPr>
          <a:xfrm>
            <a:off x="267950" y="1488425"/>
            <a:ext cx="2881500" cy="3412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300" u="none" cap="none" strike="noStrike">
                <a:solidFill>
                  <a:schemeClr val="dk2"/>
                </a:solidFill>
                <a:latin typeface="Oswald"/>
                <a:ea typeface="Oswald"/>
                <a:cs typeface="Oswald"/>
                <a:sym typeface="Oswald"/>
              </a:rPr>
              <a:t>Mi Planeta Favorito: Un Viaje al Espacio Vocacional STEM</a:t>
            </a:r>
            <a:endParaRPr b="1" i="0" sz="33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197" name="Google Shape;197;p4"/>
          <p:cNvPicPr preferRelativeResize="0"/>
          <p:nvPr/>
        </p:nvPicPr>
        <p:blipFill rotWithShape="1">
          <a:blip r:embed="rId12">
            <a:alphaModFix/>
          </a:blip>
          <a:srcRect b="0" l="0" r="0" t="18817"/>
          <a:stretch/>
        </p:blipFill>
        <p:spPr>
          <a:xfrm rot="5400000">
            <a:off x="5558375" y="842200"/>
            <a:ext cx="4438851" cy="2683750"/>
          </a:xfrm>
          <a:prstGeom prst="rect">
            <a:avLst/>
          </a:prstGeom>
          <a:noFill/>
          <a:ln>
            <a:noFill/>
          </a:ln>
        </p:spPr>
      </p:pic>
      <p:pic>
        <p:nvPicPr>
          <p:cNvPr id="198" name="Google Shape;198;p4"/>
          <p:cNvPicPr preferRelativeResize="0"/>
          <p:nvPr/>
        </p:nvPicPr>
        <p:blipFill rotWithShape="1">
          <a:blip r:embed="rId13">
            <a:alphaModFix/>
          </a:blip>
          <a:srcRect b="0" l="0" r="0" t="0"/>
          <a:stretch/>
        </p:blipFill>
        <p:spPr>
          <a:xfrm>
            <a:off x="3484724" y="620150"/>
            <a:ext cx="5279237" cy="3010800"/>
          </a:xfrm>
          <a:prstGeom prst="rect">
            <a:avLst/>
          </a:prstGeom>
          <a:noFill/>
          <a:ln>
            <a:noFill/>
          </a:ln>
        </p:spPr>
      </p:pic>
      <p:pic>
        <p:nvPicPr>
          <p:cNvPr id="199" name="Google Shape;199;p4"/>
          <p:cNvPicPr preferRelativeResize="0"/>
          <p:nvPr/>
        </p:nvPicPr>
        <p:blipFill rotWithShape="1">
          <a:blip r:embed="rId14">
            <a:alphaModFix/>
          </a:blip>
          <a:srcRect b="0" l="0" r="0" t="0"/>
          <a:stretch/>
        </p:blipFill>
        <p:spPr>
          <a:xfrm>
            <a:off x="140650" y="141750"/>
            <a:ext cx="2783949" cy="9461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g31a064f1fad_0_90"/>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334" name="Google Shape;334;g31a064f1fad_0_9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g31a064f1fad_0_90"/>
          <p:cNvSpPr txBox="1"/>
          <p:nvPr/>
        </p:nvSpPr>
        <p:spPr>
          <a:xfrm>
            <a:off x="144400" y="14526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5: Navega por las profesiones</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pic>
        <p:nvPicPr>
          <p:cNvPr id="336" name="Google Shape;336;g31a064f1fad_0_90"/>
          <p:cNvPicPr preferRelativeResize="0"/>
          <p:nvPr/>
        </p:nvPicPr>
        <p:blipFill rotWithShape="1">
          <a:blip r:embed="rId4">
            <a:alphaModFix/>
          </a:blip>
          <a:srcRect b="0" l="0" r="0" t="0"/>
          <a:stretch/>
        </p:blipFill>
        <p:spPr>
          <a:xfrm rot="-5400000">
            <a:off x="4901100" y="-683700"/>
            <a:ext cx="577750" cy="1945150"/>
          </a:xfrm>
          <a:prstGeom prst="rect">
            <a:avLst/>
          </a:prstGeom>
          <a:noFill/>
          <a:ln>
            <a:noFill/>
          </a:ln>
        </p:spPr>
      </p:pic>
      <p:pic>
        <p:nvPicPr>
          <p:cNvPr id="337" name="Google Shape;337;g31a064f1fad_0_90"/>
          <p:cNvPicPr preferRelativeResize="0"/>
          <p:nvPr/>
        </p:nvPicPr>
        <p:blipFill rotWithShape="1">
          <a:blip r:embed="rId5">
            <a:alphaModFix/>
          </a:blip>
          <a:srcRect b="0" l="0" r="0" t="0"/>
          <a:stretch/>
        </p:blipFill>
        <p:spPr>
          <a:xfrm>
            <a:off x="6824878" y="3153629"/>
            <a:ext cx="1200450" cy="1201575"/>
          </a:xfrm>
          <a:prstGeom prst="rect">
            <a:avLst/>
          </a:prstGeom>
          <a:noFill/>
          <a:ln>
            <a:noFill/>
          </a:ln>
        </p:spPr>
      </p:pic>
      <p:sp>
        <p:nvSpPr>
          <p:cNvPr id="338" name="Google Shape;338;g31a064f1fad_0_90"/>
          <p:cNvSpPr/>
          <p:nvPr/>
        </p:nvSpPr>
        <p:spPr>
          <a:xfrm>
            <a:off x="1563975" y="2748350"/>
            <a:ext cx="4999800" cy="351300"/>
          </a:xfrm>
          <a:prstGeom prst="wedgeRoundRectCallout">
            <a:avLst>
              <a:gd fmla="val -57129" name="adj1"/>
              <a:gd fmla="val 25572"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g31a064f1fad_0_90"/>
          <p:cNvSpPr txBox="1"/>
          <p:nvPr/>
        </p:nvSpPr>
        <p:spPr>
          <a:xfrm>
            <a:off x="144400" y="2060450"/>
            <a:ext cx="5416800" cy="107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Explora las fichas informativas de las profesiones de tu </a:t>
            </a:r>
            <a:r>
              <a:rPr b="1" lang="es" sz="1300" u="sng">
                <a:solidFill>
                  <a:schemeClr val="hlink"/>
                </a:solidFill>
                <a:latin typeface="Roboto"/>
                <a:ea typeface="Roboto"/>
                <a:cs typeface="Roboto"/>
                <a:sym typeface="Roboto"/>
                <a:hlinkClick r:id="rId6"/>
              </a:rPr>
              <a:t>PLANETA</a:t>
            </a:r>
            <a:r>
              <a:rPr b="0" i="0" lang="es" sz="1300" u="none" cap="none" strike="noStrike">
                <a:solidFill>
                  <a:srgbClr val="666666"/>
                </a:solidFill>
                <a:latin typeface="Roboto"/>
                <a:ea typeface="Roboto"/>
                <a:cs typeface="Roboto"/>
                <a:sym typeface="Roboto"/>
              </a:rPr>
              <a:t>, individualmente o en grupo. Usa estas preguntas para guiarte:</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666666"/>
              </a:solidFill>
              <a:latin typeface="Roboto"/>
              <a:ea typeface="Roboto"/>
              <a:cs typeface="Roboto"/>
              <a:sym typeface="Roboto"/>
            </a:endParaRPr>
          </a:p>
        </p:txBody>
      </p:sp>
      <p:sp>
        <p:nvSpPr>
          <p:cNvPr id="340" name="Google Shape;340;g31a064f1fad_0_90"/>
          <p:cNvSpPr/>
          <p:nvPr/>
        </p:nvSpPr>
        <p:spPr>
          <a:xfrm>
            <a:off x="1563975" y="3129350"/>
            <a:ext cx="4999800" cy="351300"/>
          </a:xfrm>
          <a:prstGeom prst="wedgeRoundRectCallout">
            <a:avLst>
              <a:gd fmla="val -57129" name="adj1"/>
              <a:gd fmla="val 25572"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g31a064f1fad_0_90"/>
          <p:cNvSpPr/>
          <p:nvPr/>
        </p:nvSpPr>
        <p:spPr>
          <a:xfrm>
            <a:off x="1563975" y="3510350"/>
            <a:ext cx="4999800" cy="351300"/>
          </a:xfrm>
          <a:prstGeom prst="wedgeRoundRectCallout">
            <a:avLst>
              <a:gd fmla="val -57129" name="adj1"/>
              <a:gd fmla="val 25572"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g31a064f1fad_0_90"/>
          <p:cNvSpPr/>
          <p:nvPr/>
        </p:nvSpPr>
        <p:spPr>
          <a:xfrm>
            <a:off x="1563975" y="3891350"/>
            <a:ext cx="4999800" cy="351300"/>
          </a:xfrm>
          <a:prstGeom prst="wedgeRoundRectCallout">
            <a:avLst>
              <a:gd fmla="val -57129" name="adj1"/>
              <a:gd fmla="val 25572"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3" name="Google Shape;343;g31a064f1fad_0_90"/>
          <p:cNvPicPr preferRelativeResize="0"/>
          <p:nvPr/>
        </p:nvPicPr>
        <p:blipFill rotWithShape="1">
          <a:blip r:embed="rId7">
            <a:alphaModFix/>
          </a:blip>
          <a:srcRect b="0" l="0" r="0" t="0"/>
          <a:stretch/>
        </p:blipFill>
        <p:spPr>
          <a:xfrm>
            <a:off x="32575" y="2748345"/>
            <a:ext cx="1391349" cy="1595832"/>
          </a:xfrm>
          <a:prstGeom prst="rect">
            <a:avLst/>
          </a:prstGeom>
          <a:noFill/>
          <a:ln>
            <a:noFill/>
          </a:ln>
        </p:spPr>
      </p:pic>
      <p:sp>
        <p:nvSpPr>
          <p:cNvPr id="344" name="Google Shape;344;g31a064f1fad_0_90"/>
          <p:cNvSpPr txBox="1"/>
          <p:nvPr/>
        </p:nvSpPr>
        <p:spPr>
          <a:xfrm>
            <a:off x="1748525" y="2748350"/>
            <a:ext cx="4563900" cy="233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0"/>
              </a:spcAft>
              <a:buClr>
                <a:srgbClr val="000000"/>
              </a:buClr>
              <a:buSzPts val="1300"/>
              <a:buFont typeface="Arial"/>
              <a:buNone/>
            </a:pPr>
            <a:r>
              <a:rPr b="1" i="0" lang="es" sz="1300" u="none" cap="none" strike="noStrike">
                <a:solidFill>
                  <a:srgbClr val="666666"/>
                </a:solidFill>
                <a:latin typeface="Roboto"/>
                <a:ea typeface="Roboto"/>
                <a:cs typeface="Roboto"/>
                <a:sym typeface="Roboto"/>
              </a:rPr>
              <a:t>¿Cuáles son las responsabilidades de esta profesión?</a:t>
            </a:r>
            <a:endParaRPr b="1" i="0" sz="1300" u="none" cap="none" strike="noStrike">
              <a:solidFill>
                <a:srgbClr val="666666"/>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300"/>
              <a:buFont typeface="Arial"/>
              <a:buNone/>
            </a:pPr>
            <a:r>
              <a:rPr b="1" i="0" lang="es" sz="1300" u="none" cap="none" strike="noStrike">
                <a:solidFill>
                  <a:srgbClr val="666666"/>
                </a:solidFill>
                <a:latin typeface="Roboto"/>
                <a:ea typeface="Roboto"/>
                <a:cs typeface="Roboto"/>
                <a:sym typeface="Roboto"/>
              </a:rPr>
              <a:t>¿Qué habilidades necesitas para desempeñarla?</a:t>
            </a:r>
            <a:endParaRPr b="1" i="0" sz="1300" u="none" cap="none" strike="noStrike">
              <a:solidFill>
                <a:srgbClr val="666666"/>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300"/>
              <a:buFont typeface="Arial"/>
              <a:buNone/>
            </a:pPr>
            <a:r>
              <a:rPr b="1" i="0" lang="es" sz="1300" u="none" cap="none" strike="noStrike">
                <a:solidFill>
                  <a:srgbClr val="666666"/>
                </a:solidFill>
                <a:latin typeface="Roboto"/>
                <a:ea typeface="Roboto"/>
                <a:cs typeface="Roboto"/>
                <a:sym typeface="Roboto"/>
              </a:rPr>
              <a:t>¿Dónde trabajan estos profesionales?</a:t>
            </a:r>
            <a:endParaRPr b="1" i="0" sz="1300" u="none" cap="none" strike="noStrike">
              <a:solidFill>
                <a:srgbClr val="666666"/>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300"/>
              <a:buFont typeface="Arial"/>
              <a:buNone/>
            </a:pPr>
            <a:r>
              <a:rPr b="1" i="0" lang="es" sz="1300" u="none" cap="none" strike="noStrike">
                <a:solidFill>
                  <a:srgbClr val="666666"/>
                </a:solidFill>
                <a:latin typeface="Roboto"/>
                <a:ea typeface="Roboto"/>
                <a:cs typeface="Roboto"/>
                <a:sym typeface="Roboto"/>
              </a:rPr>
              <a:t>¿Qué oportunidades de futuro ofrece esta carrera?</a:t>
            </a:r>
            <a:endParaRPr b="1"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666666"/>
              </a:solidFill>
              <a:latin typeface="Roboto"/>
              <a:ea typeface="Roboto"/>
              <a:cs typeface="Roboto"/>
              <a:sym typeface="Roboto"/>
            </a:endParaRPr>
          </a:p>
        </p:txBody>
      </p:sp>
      <p:sp>
        <p:nvSpPr>
          <p:cNvPr id="345" name="Google Shape;345;g31a064f1fad_0_90"/>
          <p:cNvSpPr txBox="1"/>
          <p:nvPr/>
        </p:nvSpPr>
        <p:spPr>
          <a:xfrm>
            <a:off x="622800" y="4465950"/>
            <a:ext cx="80358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Si tienes dudas o deseas ampliar información sobre alguna profesión, contarás con la presencia de profesionales que estarán disponibles para responder a tus preguntas y compartir su experiencia laboral.</a:t>
            </a:r>
            <a:endParaRPr b="0" i="0" sz="1300" u="none" cap="none" strike="noStrike">
              <a:solidFill>
                <a:srgbClr val="666666"/>
              </a:solidFill>
              <a:latin typeface="Roboto"/>
              <a:ea typeface="Roboto"/>
              <a:cs typeface="Roboto"/>
              <a:sym typeface="Roboto"/>
            </a:endParaRPr>
          </a:p>
        </p:txBody>
      </p:sp>
      <p:sp>
        <p:nvSpPr>
          <p:cNvPr id="346" name="Google Shape;346;g31a064f1fad_0_90"/>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47" name="Google Shape;347;g31a064f1fad_0_90"/>
          <p:cNvPicPr preferRelativeResize="0"/>
          <p:nvPr/>
        </p:nvPicPr>
        <p:blipFill rotWithShape="1">
          <a:blip r:embed="rId8">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13"/>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353" name="Google Shape;353;p13"/>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3"/>
          <p:cNvSpPr txBox="1"/>
          <p:nvPr/>
        </p:nvSpPr>
        <p:spPr>
          <a:xfrm>
            <a:off x="144400" y="14526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6: Compromiso y proyecto de investigación</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pic>
        <p:nvPicPr>
          <p:cNvPr id="355" name="Google Shape;355;p13"/>
          <p:cNvPicPr preferRelativeResize="0"/>
          <p:nvPr/>
        </p:nvPicPr>
        <p:blipFill rotWithShape="1">
          <a:blip r:embed="rId4">
            <a:alphaModFix/>
          </a:blip>
          <a:srcRect b="0" l="0" r="0" t="0"/>
          <a:stretch/>
        </p:blipFill>
        <p:spPr>
          <a:xfrm>
            <a:off x="4938000" y="4594500"/>
            <a:ext cx="1862457" cy="578575"/>
          </a:xfrm>
          <a:prstGeom prst="rect">
            <a:avLst/>
          </a:prstGeom>
          <a:noFill/>
          <a:ln>
            <a:noFill/>
          </a:ln>
        </p:spPr>
      </p:pic>
      <p:pic>
        <p:nvPicPr>
          <p:cNvPr id="356" name="Google Shape;356;p13"/>
          <p:cNvPicPr preferRelativeResize="0"/>
          <p:nvPr/>
        </p:nvPicPr>
        <p:blipFill rotWithShape="1">
          <a:blip r:embed="rId5">
            <a:alphaModFix/>
          </a:blip>
          <a:srcRect b="0" l="0" r="0" t="0"/>
          <a:stretch/>
        </p:blipFill>
        <p:spPr>
          <a:xfrm>
            <a:off x="6935550" y="3037725"/>
            <a:ext cx="1200175" cy="1250600"/>
          </a:xfrm>
          <a:prstGeom prst="rect">
            <a:avLst/>
          </a:prstGeom>
          <a:noFill/>
          <a:ln>
            <a:noFill/>
          </a:ln>
        </p:spPr>
      </p:pic>
      <p:pic>
        <p:nvPicPr>
          <p:cNvPr id="357" name="Google Shape;357;p13"/>
          <p:cNvPicPr preferRelativeResize="0"/>
          <p:nvPr/>
        </p:nvPicPr>
        <p:blipFill rotWithShape="1">
          <a:blip r:embed="rId6">
            <a:alphaModFix/>
          </a:blip>
          <a:srcRect b="0" l="0" r="0" t="0"/>
          <a:stretch/>
        </p:blipFill>
        <p:spPr>
          <a:xfrm flipH="1">
            <a:off x="5502151" y="390513"/>
            <a:ext cx="1057453" cy="1590050"/>
          </a:xfrm>
          <a:prstGeom prst="rect">
            <a:avLst/>
          </a:prstGeom>
          <a:noFill/>
          <a:ln>
            <a:noFill/>
          </a:ln>
        </p:spPr>
      </p:pic>
      <p:sp>
        <p:nvSpPr>
          <p:cNvPr id="358" name="Google Shape;358;p13"/>
          <p:cNvSpPr txBox="1"/>
          <p:nvPr/>
        </p:nvSpPr>
        <p:spPr>
          <a:xfrm>
            <a:off x="163750" y="2099175"/>
            <a:ext cx="6509100" cy="2916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1" i="0" lang="es" sz="1300" u="none" cap="none" strike="noStrike">
                <a:solidFill>
                  <a:srgbClr val="666666"/>
                </a:solidFill>
                <a:latin typeface="Roboto"/>
                <a:ea typeface="Roboto"/>
                <a:cs typeface="Roboto"/>
                <a:sym typeface="Roboto"/>
              </a:rPr>
              <a:t>¿Qué profesión te ha interesado más y te gustaría investigar en mayor profundidad? </a:t>
            </a:r>
            <a:r>
              <a:rPr b="0" i="0" lang="es" sz="1300" u="none" cap="none" strike="noStrike">
                <a:solidFill>
                  <a:srgbClr val="666666"/>
                </a:solidFill>
                <a:latin typeface="Roboto"/>
                <a:ea typeface="Roboto"/>
                <a:cs typeface="Roboto"/>
                <a:sym typeface="Roboto"/>
              </a:rPr>
              <a:t>Tómate unos minutos para pensar y elegir la profesión que más te atraiga.</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A continuación, deberás escribir tu elección y una breve razón por la que quieres investigar esa profesión. Este </a:t>
            </a:r>
            <a:r>
              <a:rPr b="1" i="0" lang="es" sz="1300" u="none" cap="none" strike="noStrike">
                <a:solidFill>
                  <a:srgbClr val="666666"/>
                </a:solidFill>
                <a:latin typeface="Roboto"/>
                <a:ea typeface="Roboto"/>
                <a:cs typeface="Roboto"/>
                <a:sym typeface="Roboto"/>
              </a:rPr>
              <a:t>compromiso </a:t>
            </a:r>
            <a:r>
              <a:rPr b="0" i="0" lang="es" sz="1300" u="none" cap="none" strike="noStrike">
                <a:solidFill>
                  <a:srgbClr val="666666"/>
                </a:solidFill>
                <a:latin typeface="Roboto"/>
                <a:ea typeface="Roboto"/>
                <a:cs typeface="Roboto"/>
                <a:sym typeface="Roboto"/>
              </a:rPr>
              <a:t>te ayudará a profundizar en tu proceso de descubrimiento vocacional.</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Puedes realizar un </a:t>
            </a:r>
            <a:r>
              <a:rPr b="1" i="0" lang="es" sz="1300" u="none" cap="none" strike="noStrike">
                <a:solidFill>
                  <a:srgbClr val="666666"/>
                </a:solidFill>
                <a:latin typeface="Roboto"/>
                <a:ea typeface="Roboto"/>
                <a:cs typeface="Roboto"/>
                <a:sym typeface="Roboto"/>
              </a:rPr>
              <a:t>proyecto de investigación</a:t>
            </a:r>
            <a:r>
              <a:rPr b="0" i="0" lang="es" sz="1300" u="none" cap="none" strike="noStrike">
                <a:solidFill>
                  <a:srgbClr val="666666"/>
                </a:solidFill>
                <a:latin typeface="Roboto"/>
                <a:ea typeface="Roboto"/>
                <a:cs typeface="Roboto"/>
                <a:sym typeface="Roboto"/>
              </a:rPr>
              <a:t> y descubrir los estudios, cursos o certificaciones necesarios para ejercer esa profesión. También puedes explorar los posibles lugares de trabajo, los diferentes roles que existen y cómo se encuentra el mercado laboral en esa área.</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300"/>
              <a:buFont typeface="Arial"/>
              <a:buNone/>
            </a:pPr>
            <a:r>
              <a:rPr b="0" i="0" lang="es" sz="1300" u="none" cap="none" strike="noStrike">
                <a:solidFill>
                  <a:srgbClr val="666666"/>
                </a:solidFill>
                <a:latin typeface="Roboto"/>
                <a:ea typeface="Roboto"/>
                <a:cs typeface="Roboto"/>
                <a:sym typeface="Roboto"/>
              </a:rPr>
              <a:t>Por último, </a:t>
            </a:r>
            <a:r>
              <a:rPr b="1" i="0" lang="es" sz="1300" u="none" cap="none" strike="noStrike">
                <a:solidFill>
                  <a:srgbClr val="666666"/>
                </a:solidFill>
                <a:latin typeface="Roboto"/>
                <a:ea typeface="Roboto"/>
                <a:cs typeface="Roboto"/>
                <a:sym typeface="Roboto"/>
              </a:rPr>
              <a:t>reflexiona </a:t>
            </a:r>
            <a:r>
              <a:rPr b="0" i="0" lang="es" sz="1300" u="none" cap="none" strike="noStrike">
                <a:solidFill>
                  <a:srgbClr val="666666"/>
                </a:solidFill>
                <a:latin typeface="Roboto"/>
                <a:ea typeface="Roboto"/>
                <a:cs typeface="Roboto"/>
                <a:sym typeface="Roboto"/>
              </a:rPr>
              <a:t>sobre el impacto que esta profesión tiene en la sociedad, ya sea a través de avances científicos, tecnológicos o la mejora de la calidad de vida de las personas. </a:t>
            </a:r>
            <a:endParaRPr b="0" i="0" sz="1300" u="none" cap="none" strike="noStrike">
              <a:solidFill>
                <a:srgbClr val="666666"/>
              </a:solidFill>
              <a:latin typeface="Roboto"/>
              <a:ea typeface="Roboto"/>
              <a:cs typeface="Roboto"/>
              <a:sym typeface="Roboto"/>
            </a:endParaRPr>
          </a:p>
        </p:txBody>
      </p:sp>
      <p:sp>
        <p:nvSpPr>
          <p:cNvPr id="359" name="Google Shape;359;p13"/>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60" name="Google Shape;360;p13"/>
          <p:cNvPicPr preferRelativeResize="0"/>
          <p:nvPr/>
        </p:nvPicPr>
        <p:blipFill rotWithShape="1">
          <a:blip r:embed="rId7">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16"/>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366" name="Google Shape;366;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6"/>
          <p:cNvSpPr/>
          <p:nvPr/>
        </p:nvSpPr>
        <p:spPr>
          <a:xfrm>
            <a:off x="323250" y="1649325"/>
            <a:ext cx="4999800" cy="786900"/>
          </a:xfrm>
          <a:prstGeom prst="wedgeRoundRectCallout">
            <a:avLst>
              <a:gd fmla="val 21979" name="adj1"/>
              <a:gd fmla="val 49129"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6"/>
          <p:cNvSpPr txBox="1"/>
          <p:nvPr/>
        </p:nvSpPr>
        <p:spPr>
          <a:xfrm>
            <a:off x="500688" y="1723600"/>
            <a:ext cx="46449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Asegúrate de tener acceso a internet para que puedas revisar la información de la plataforma.</a:t>
            </a:r>
            <a:endParaRPr b="0" i="0" sz="1300" u="none" cap="none" strike="noStrike">
              <a:solidFill>
                <a:srgbClr val="666666"/>
              </a:solidFill>
              <a:latin typeface="Roboto"/>
              <a:ea typeface="Roboto"/>
              <a:cs typeface="Roboto"/>
              <a:sym typeface="Roboto"/>
            </a:endParaRPr>
          </a:p>
        </p:txBody>
      </p:sp>
      <p:sp>
        <p:nvSpPr>
          <p:cNvPr id="369" name="Google Shape;369;p16"/>
          <p:cNvSpPr/>
          <p:nvPr/>
        </p:nvSpPr>
        <p:spPr>
          <a:xfrm>
            <a:off x="780300" y="2626750"/>
            <a:ext cx="4999800" cy="786900"/>
          </a:xfrm>
          <a:prstGeom prst="wedgeRoundRectCallout">
            <a:avLst>
              <a:gd fmla="val 50233" name="adj1"/>
              <a:gd fmla="val 19542"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6"/>
          <p:cNvSpPr txBox="1"/>
          <p:nvPr/>
        </p:nvSpPr>
        <p:spPr>
          <a:xfrm>
            <a:off x="957738" y="2712700"/>
            <a:ext cx="46449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Utiliza un espacio tranquilo donde puedas concentrarte.</a:t>
            </a:r>
            <a:endParaRPr b="0" i="0" sz="1300" u="none" cap="none" strike="noStrike">
              <a:solidFill>
                <a:srgbClr val="666666"/>
              </a:solidFill>
              <a:latin typeface="Roboto"/>
              <a:ea typeface="Roboto"/>
              <a:cs typeface="Roboto"/>
              <a:sym typeface="Roboto"/>
            </a:endParaRPr>
          </a:p>
        </p:txBody>
      </p:sp>
      <p:sp>
        <p:nvSpPr>
          <p:cNvPr id="371" name="Google Shape;371;p16"/>
          <p:cNvSpPr/>
          <p:nvPr/>
        </p:nvSpPr>
        <p:spPr>
          <a:xfrm>
            <a:off x="212625" y="3635300"/>
            <a:ext cx="5091600" cy="786900"/>
          </a:xfrm>
          <a:prstGeom prst="wedgeRoundRectCallout">
            <a:avLst>
              <a:gd fmla="val 23434" name="adj1"/>
              <a:gd fmla="val 51258"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6"/>
          <p:cNvSpPr txBox="1"/>
          <p:nvPr/>
        </p:nvSpPr>
        <p:spPr>
          <a:xfrm>
            <a:off x="390076" y="3709575"/>
            <a:ext cx="50436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Si tienes preguntas o necesitas ayuda, no dudes en consultar al guía del programa o a una persona de confianza.</a:t>
            </a:r>
            <a:endParaRPr b="0" i="0" sz="1300" u="none" cap="none" strike="noStrike">
              <a:solidFill>
                <a:srgbClr val="666666"/>
              </a:solidFill>
              <a:latin typeface="Roboto"/>
              <a:ea typeface="Roboto"/>
              <a:cs typeface="Roboto"/>
              <a:sym typeface="Roboto"/>
            </a:endParaRPr>
          </a:p>
        </p:txBody>
      </p:sp>
      <p:pic>
        <p:nvPicPr>
          <p:cNvPr id="373" name="Google Shape;373;p16"/>
          <p:cNvPicPr preferRelativeResize="0"/>
          <p:nvPr/>
        </p:nvPicPr>
        <p:blipFill rotWithShape="1">
          <a:blip r:embed="rId4">
            <a:alphaModFix/>
          </a:blip>
          <a:srcRect b="0" l="0" r="0" t="0"/>
          <a:stretch/>
        </p:blipFill>
        <p:spPr>
          <a:xfrm>
            <a:off x="4224925" y="11"/>
            <a:ext cx="998830" cy="989350"/>
          </a:xfrm>
          <a:prstGeom prst="rect">
            <a:avLst/>
          </a:prstGeom>
          <a:noFill/>
          <a:ln>
            <a:noFill/>
          </a:ln>
        </p:spPr>
      </p:pic>
      <p:pic>
        <p:nvPicPr>
          <p:cNvPr id="374" name="Google Shape;374;p16"/>
          <p:cNvPicPr preferRelativeResize="0"/>
          <p:nvPr/>
        </p:nvPicPr>
        <p:blipFill rotWithShape="1">
          <a:blip r:embed="rId5">
            <a:alphaModFix/>
          </a:blip>
          <a:srcRect b="0" l="0" r="0" t="0"/>
          <a:stretch/>
        </p:blipFill>
        <p:spPr>
          <a:xfrm>
            <a:off x="2414821" y="-4"/>
            <a:ext cx="772100" cy="572725"/>
          </a:xfrm>
          <a:prstGeom prst="rect">
            <a:avLst/>
          </a:prstGeom>
          <a:noFill/>
          <a:ln>
            <a:noFill/>
          </a:ln>
        </p:spPr>
      </p:pic>
      <p:pic>
        <p:nvPicPr>
          <p:cNvPr id="375" name="Google Shape;375;p16"/>
          <p:cNvPicPr preferRelativeResize="0"/>
          <p:nvPr/>
        </p:nvPicPr>
        <p:blipFill rotWithShape="1">
          <a:blip r:embed="rId6">
            <a:alphaModFix/>
          </a:blip>
          <a:srcRect b="0" l="0" r="0" t="0"/>
          <a:stretch/>
        </p:blipFill>
        <p:spPr>
          <a:xfrm>
            <a:off x="6940600" y="2772333"/>
            <a:ext cx="1076425" cy="1495418"/>
          </a:xfrm>
          <a:prstGeom prst="rect">
            <a:avLst/>
          </a:prstGeom>
          <a:noFill/>
          <a:ln>
            <a:noFill/>
          </a:ln>
        </p:spPr>
      </p:pic>
      <p:pic>
        <p:nvPicPr>
          <p:cNvPr id="376" name="Google Shape;376;p16"/>
          <p:cNvPicPr preferRelativeResize="0"/>
          <p:nvPr/>
        </p:nvPicPr>
        <p:blipFill rotWithShape="1">
          <a:blip r:embed="rId7">
            <a:alphaModFix/>
          </a:blip>
          <a:srcRect b="0" l="0" r="0" t="0"/>
          <a:stretch/>
        </p:blipFill>
        <p:spPr>
          <a:xfrm>
            <a:off x="5223751" y="564089"/>
            <a:ext cx="1402425" cy="1725924"/>
          </a:xfrm>
          <a:prstGeom prst="rect">
            <a:avLst/>
          </a:prstGeom>
          <a:noFill/>
          <a:ln>
            <a:noFill/>
          </a:ln>
        </p:spPr>
      </p:pic>
      <p:sp>
        <p:nvSpPr>
          <p:cNvPr id="377" name="Google Shape;377;p16"/>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RECOMENDACIONES: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78" name="Google Shape;378;p16"/>
          <p:cNvPicPr preferRelativeResize="0"/>
          <p:nvPr/>
        </p:nvPicPr>
        <p:blipFill rotWithShape="1">
          <a:blip r:embed="rId8">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g31a064f1fad_0_21"/>
          <p:cNvPicPr preferRelativeResize="0"/>
          <p:nvPr/>
        </p:nvPicPr>
        <p:blipFill rotWithShape="1">
          <a:blip r:embed="rId3">
            <a:alphaModFix/>
          </a:blip>
          <a:srcRect b="0" l="0" r="0" t="0"/>
          <a:stretch/>
        </p:blipFill>
        <p:spPr>
          <a:xfrm>
            <a:off x="5044542" y="4717502"/>
            <a:ext cx="510277" cy="195278"/>
          </a:xfrm>
          <a:prstGeom prst="rect">
            <a:avLst/>
          </a:prstGeom>
          <a:noFill/>
          <a:ln>
            <a:noFill/>
          </a:ln>
        </p:spPr>
      </p:pic>
      <p:pic>
        <p:nvPicPr>
          <p:cNvPr descr="preencoded.png" id="384" name="Google Shape;384;g31a064f1fad_0_21"/>
          <p:cNvPicPr preferRelativeResize="0"/>
          <p:nvPr/>
        </p:nvPicPr>
        <p:blipFill rotWithShape="1">
          <a:blip r:embed="rId4">
            <a:alphaModFix/>
          </a:blip>
          <a:srcRect b="0" l="0" r="0" t="0"/>
          <a:stretch/>
        </p:blipFill>
        <p:spPr>
          <a:xfrm>
            <a:off x="8009042" y="4698988"/>
            <a:ext cx="438235" cy="237901"/>
          </a:xfrm>
          <a:prstGeom prst="rect">
            <a:avLst/>
          </a:prstGeom>
          <a:noFill/>
          <a:ln>
            <a:noFill/>
          </a:ln>
        </p:spPr>
      </p:pic>
      <p:pic>
        <p:nvPicPr>
          <p:cNvPr descr="preencoded.png" id="385" name="Google Shape;385;g31a064f1fad_0_21"/>
          <p:cNvPicPr preferRelativeResize="0"/>
          <p:nvPr/>
        </p:nvPicPr>
        <p:blipFill rotWithShape="1">
          <a:blip r:embed="rId5">
            <a:alphaModFix/>
          </a:blip>
          <a:srcRect b="0" l="0" r="0" t="0"/>
          <a:stretch/>
        </p:blipFill>
        <p:spPr>
          <a:xfrm>
            <a:off x="382094" y="4499219"/>
            <a:ext cx="713956" cy="444760"/>
          </a:xfrm>
          <a:prstGeom prst="rect">
            <a:avLst/>
          </a:prstGeom>
          <a:noFill/>
          <a:ln>
            <a:noFill/>
          </a:ln>
        </p:spPr>
      </p:pic>
      <p:cxnSp>
        <p:nvCxnSpPr>
          <p:cNvPr id="386" name="Google Shape;386;g31a064f1fad_0_21"/>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387" name="Google Shape;387;g31a064f1fad_0_21"/>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388" name="Google Shape;388;g31a064f1fad_0_21"/>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389" name="Google Shape;389;g31a064f1fad_0_21"/>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390" name="Google Shape;390;g31a064f1fad_0_21"/>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391" name="Google Shape;391;g31a064f1fad_0_21"/>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392" name="Google Shape;392;g31a064f1fad_0_21"/>
          <p:cNvPicPr preferRelativeResize="0"/>
          <p:nvPr/>
        </p:nvPicPr>
        <p:blipFill rotWithShape="1">
          <a:blip r:embed="rId8">
            <a:alphaModFix/>
          </a:blip>
          <a:srcRect b="19450" l="10827" r="6318" t="5875"/>
          <a:stretch/>
        </p:blipFill>
        <p:spPr>
          <a:xfrm>
            <a:off x="6435914" y="4653706"/>
            <a:ext cx="601776" cy="302647"/>
          </a:xfrm>
          <a:prstGeom prst="rect">
            <a:avLst/>
          </a:prstGeom>
          <a:noFill/>
          <a:ln>
            <a:noFill/>
          </a:ln>
        </p:spPr>
      </p:pic>
      <p:pic>
        <p:nvPicPr>
          <p:cNvPr id="393" name="Google Shape;393;g31a064f1fad_0_21"/>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394" name="Google Shape;394;g31a064f1fad_0_21"/>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395" name="Google Shape;395;g31a064f1fad_0_21"/>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396" name="Google Shape;396;g31a064f1fad_0_21"/>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397" name="Google Shape;397;g31a064f1fad_0_21"/>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398" name="Google Shape;398;g31a064f1fad_0_21"/>
          <p:cNvSpPr txBox="1"/>
          <p:nvPr/>
        </p:nvSpPr>
        <p:spPr>
          <a:xfrm>
            <a:off x="267950" y="1488425"/>
            <a:ext cx="2881500" cy="3412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300" u="none" cap="none" strike="noStrike">
                <a:solidFill>
                  <a:schemeClr val="dk2"/>
                </a:solidFill>
                <a:latin typeface="Oswald"/>
                <a:ea typeface="Oswald"/>
                <a:cs typeface="Oswald"/>
                <a:sym typeface="Oswald"/>
              </a:rPr>
              <a:t>Mi Planeta Favorito: Un Viaje al Espacio Vocacional STEM</a:t>
            </a:r>
            <a:endParaRPr b="1" i="0" sz="33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399" name="Google Shape;399;g31a064f1fad_0_21"/>
          <p:cNvPicPr preferRelativeResize="0"/>
          <p:nvPr/>
        </p:nvPicPr>
        <p:blipFill rotWithShape="1">
          <a:blip r:embed="rId12">
            <a:alphaModFix/>
          </a:blip>
          <a:srcRect b="0" l="0" r="0" t="18817"/>
          <a:stretch/>
        </p:blipFill>
        <p:spPr>
          <a:xfrm rot="5400000">
            <a:off x="5558375" y="842200"/>
            <a:ext cx="4438851" cy="2683750"/>
          </a:xfrm>
          <a:prstGeom prst="rect">
            <a:avLst/>
          </a:prstGeom>
          <a:noFill/>
          <a:ln>
            <a:noFill/>
          </a:ln>
        </p:spPr>
      </p:pic>
      <p:pic>
        <p:nvPicPr>
          <p:cNvPr id="400" name="Google Shape;400;g31a064f1fad_0_21"/>
          <p:cNvPicPr preferRelativeResize="0"/>
          <p:nvPr/>
        </p:nvPicPr>
        <p:blipFill rotWithShape="1">
          <a:blip r:embed="rId13">
            <a:alphaModFix/>
          </a:blip>
          <a:srcRect b="0" l="0" r="0" t="0"/>
          <a:stretch/>
        </p:blipFill>
        <p:spPr>
          <a:xfrm>
            <a:off x="3484724" y="620150"/>
            <a:ext cx="5279237" cy="3010800"/>
          </a:xfrm>
          <a:prstGeom prst="rect">
            <a:avLst/>
          </a:prstGeom>
          <a:noFill/>
          <a:ln>
            <a:noFill/>
          </a:ln>
        </p:spPr>
      </p:pic>
      <p:pic>
        <p:nvPicPr>
          <p:cNvPr id="401" name="Google Shape;401;g31a064f1fad_0_21"/>
          <p:cNvPicPr preferRelativeResize="0"/>
          <p:nvPr/>
        </p:nvPicPr>
        <p:blipFill rotWithShape="1">
          <a:blip r:embed="rId14">
            <a:alphaModFix/>
          </a:blip>
          <a:srcRect b="0" l="0" r="0" t="0"/>
          <a:stretch/>
        </p:blipFill>
        <p:spPr>
          <a:xfrm>
            <a:off x="140650" y="141750"/>
            <a:ext cx="2783949" cy="946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377672505c_0_0"/>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5" name="Google Shape;205;g3377672505c_0_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3377672505c_0_0"/>
          <p:cNvSpPr txBox="1"/>
          <p:nvPr/>
        </p:nvSpPr>
        <p:spPr>
          <a:xfrm>
            <a:off x="260200" y="1216375"/>
            <a:ext cx="8508000" cy="1887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s" sz="1400" u="none" cap="none" strike="noStrike">
                <a:solidFill>
                  <a:schemeClr val="dk2"/>
                </a:solidFill>
                <a:latin typeface="Roboto"/>
                <a:ea typeface="Roboto"/>
                <a:cs typeface="Roboto"/>
                <a:sym typeface="Roboto"/>
              </a:rPr>
              <a:t>Tu centro educativo ha lanzado la actividad "</a:t>
            </a:r>
            <a:r>
              <a:rPr b="1" i="0" lang="es" sz="1400" u="none" cap="none" strike="noStrike">
                <a:solidFill>
                  <a:schemeClr val="dk2"/>
                </a:solidFill>
                <a:latin typeface="Roboto"/>
                <a:ea typeface="Roboto"/>
                <a:cs typeface="Roboto"/>
                <a:sym typeface="Roboto"/>
              </a:rPr>
              <a:t>Mi Planeta Favorito: Un Viaje al Espacio Vocacional STEM</a:t>
            </a:r>
            <a:r>
              <a:rPr b="0" i="0" lang="es" sz="1400" u="none" cap="none" strike="noStrike">
                <a:solidFill>
                  <a:schemeClr val="dk2"/>
                </a:solidFill>
                <a:latin typeface="Roboto"/>
                <a:ea typeface="Roboto"/>
                <a:cs typeface="Roboto"/>
                <a:sym typeface="Roboto"/>
              </a:rPr>
              <a:t>", donde podrás explorar diferentes profesiones STEM en un viaje espacial imaginario. </a:t>
            </a:r>
            <a:endParaRPr b="0" i="0" sz="1400" u="none" cap="none" strike="noStrike">
              <a:solidFill>
                <a:schemeClr val="dk2"/>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s" sz="1400" u="none" cap="none" strike="noStrike">
                <a:solidFill>
                  <a:schemeClr val="dk2"/>
                </a:solidFill>
                <a:latin typeface="Roboto"/>
                <a:ea typeface="Roboto"/>
                <a:cs typeface="Roboto"/>
                <a:sym typeface="Roboto"/>
              </a:rPr>
              <a:t>Gracias a la Agencia Espacial Europea (ESA), tendrás la oportunidad de descubrir estas profesiones de forma única y emocionante. </a:t>
            </a:r>
            <a:endParaRPr b="0" i="0" sz="1400" u="none" cap="none" strike="noStrike">
              <a:solidFill>
                <a:schemeClr val="dk2"/>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s" sz="1400" u="none" cap="none" strike="noStrike">
                <a:solidFill>
                  <a:schemeClr val="dk2"/>
                </a:solidFill>
                <a:latin typeface="Roboto"/>
                <a:ea typeface="Roboto"/>
                <a:cs typeface="Roboto"/>
                <a:sym typeface="Roboto"/>
              </a:rPr>
              <a:t>Prepárate para explorar planetas habitados por profesionales apasionados que contribuyen al desarrollo del universo.</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pic>
        <p:nvPicPr>
          <p:cNvPr id="207" name="Google Shape;207;g3377672505c_0_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8" name="Google Shape;208;g3377672505c_0_0"/>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9" name="Google Shape;209;g3377672505c_0_0"/>
          <p:cNvPicPr preferRelativeResize="0"/>
          <p:nvPr/>
        </p:nvPicPr>
        <p:blipFill rotWithShape="1">
          <a:blip r:embed="rId5">
            <a:alphaModFix/>
          </a:blip>
          <a:srcRect b="24108" l="0" r="0" t="31303"/>
          <a:stretch/>
        </p:blipFill>
        <p:spPr>
          <a:xfrm>
            <a:off x="-76200" y="2779073"/>
            <a:ext cx="9453752" cy="1887000"/>
          </a:xfrm>
          <a:prstGeom prst="rect">
            <a:avLst/>
          </a:prstGeom>
          <a:noFill/>
          <a:ln>
            <a:noFill/>
          </a:ln>
        </p:spPr>
      </p:pic>
      <p:pic>
        <p:nvPicPr>
          <p:cNvPr id="210" name="Google Shape;210;g3377672505c_0_0"/>
          <p:cNvPicPr preferRelativeResize="0"/>
          <p:nvPr/>
        </p:nvPicPr>
        <p:blipFill rotWithShape="1">
          <a:blip r:embed="rId6">
            <a:alphaModFix/>
          </a:blip>
          <a:srcRect b="0" l="0" r="0" t="0"/>
          <a:stretch/>
        </p:blipFill>
        <p:spPr>
          <a:xfrm>
            <a:off x="2305184" y="2627525"/>
            <a:ext cx="4233784" cy="24145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6"/>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216" name="Google Shape;216;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7" name="Google Shape;217;p6"/>
          <p:cNvPicPr preferRelativeResize="0"/>
          <p:nvPr/>
        </p:nvPicPr>
        <p:blipFill rotWithShape="1">
          <a:blip r:embed="rId4">
            <a:alphaModFix amt="25000"/>
          </a:blip>
          <a:srcRect b="0" l="0" r="0" t="0"/>
          <a:stretch/>
        </p:blipFill>
        <p:spPr>
          <a:xfrm>
            <a:off x="326250" y="1933675"/>
            <a:ext cx="1692600" cy="923401"/>
          </a:xfrm>
          <a:prstGeom prst="rect">
            <a:avLst/>
          </a:prstGeom>
          <a:noFill/>
          <a:ln>
            <a:noFill/>
          </a:ln>
        </p:spPr>
      </p:pic>
      <p:sp>
        <p:nvSpPr>
          <p:cNvPr id="218" name="Google Shape;218;p6"/>
          <p:cNvSpPr txBox="1"/>
          <p:nvPr/>
        </p:nvSpPr>
        <p:spPr>
          <a:xfrm>
            <a:off x="429450" y="1915750"/>
            <a:ext cx="15894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Introducción y Lanzamiento de la Misión</a:t>
            </a:r>
            <a:endParaRPr b="1" i="0" sz="1600" u="none" cap="none" strike="noStrike">
              <a:solidFill>
                <a:srgbClr val="434343"/>
              </a:solidFill>
              <a:latin typeface="Roboto"/>
              <a:ea typeface="Roboto"/>
              <a:cs typeface="Roboto"/>
              <a:sym typeface="Roboto"/>
            </a:endParaRPr>
          </a:p>
        </p:txBody>
      </p:sp>
      <p:sp>
        <p:nvSpPr>
          <p:cNvPr id="219" name="Google Shape;219;p6"/>
          <p:cNvSpPr txBox="1"/>
          <p:nvPr/>
        </p:nvSpPr>
        <p:spPr>
          <a:xfrm>
            <a:off x="26020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1:</a:t>
            </a:r>
            <a:endParaRPr b="1" i="0" sz="1800" u="none" cap="none" strike="noStrike">
              <a:solidFill>
                <a:srgbClr val="FF1D25"/>
              </a:solidFill>
              <a:latin typeface="Oswald"/>
              <a:ea typeface="Oswald"/>
              <a:cs typeface="Oswald"/>
              <a:sym typeface="Oswald"/>
            </a:endParaRPr>
          </a:p>
        </p:txBody>
      </p:sp>
      <p:pic>
        <p:nvPicPr>
          <p:cNvPr id="220" name="Google Shape;220;p6"/>
          <p:cNvPicPr preferRelativeResize="0"/>
          <p:nvPr/>
        </p:nvPicPr>
        <p:blipFill rotWithShape="1">
          <a:blip r:embed="rId4">
            <a:alphaModFix amt="25000"/>
          </a:blip>
          <a:srcRect b="0" l="0" r="0" t="0"/>
          <a:stretch/>
        </p:blipFill>
        <p:spPr>
          <a:xfrm>
            <a:off x="2533125" y="1933675"/>
            <a:ext cx="1692600" cy="677098"/>
          </a:xfrm>
          <a:prstGeom prst="rect">
            <a:avLst/>
          </a:prstGeom>
          <a:noFill/>
          <a:ln>
            <a:noFill/>
          </a:ln>
        </p:spPr>
      </p:pic>
      <p:sp>
        <p:nvSpPr>
          <p:cNvPr id="221" name="Google Shape;221;p6"/>
          <p:cNvSpPr txBox="1"/>
          <p:nvPr/>
        </p:nvSpPr>
        <p:spPr>
          <a:xfrm>
            <a:off x="2636325" y="1915750"/>
            <a:ext cx="1589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Dinámica de preguntas</a:t>
            </a:r>
            <a:endParaRPr b="1" i="0" sz="1600" u="none" cap="none" strike="noStrike">
              <a:solidFill>
                <a:srgbClr val="434343"/>
              </a:solidFill>
              <a:latin typeface="Roboto"/>
              <a:ea typeface="Roboto"/>
              <a:cs typeface="Roboto"/>
              <a:sym typeface="Roboto"/>
            </a:endParaRPr>
          </a:p>
        </p:txBody>
      </p:sp>
      <p:sp>
        <p:nvSpPr>
          <p:cNvPr id="222" name="Google Shape;222;p6"/>
          <p:cNvSpPr txBox="1"/>
          <p:nvPr/>
        </p:nvSpPr>
        <p:spPr>
          <a:xfrm>
            <a:off x="2467075"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2:</a:t>
            </a:r>
            <a:endParaRPr b="1" i="0" sz="1800" u="none" cap="none" strike="noStrike">
              <a:solidFill>
                <a:srgbClr val="FF1D25"/>
              </a:solidFill>
              <a:latin typeface="Oswald"/>
              <a:ea typeface="Oswald"/>
              <a:cs typeface="Oswald"/>
              <a:sym typeface="Oswald"/>
            </a:endParaRPr>
          </a:p>
        </p:txBody>
      </p:sp>
      <p:pic>
        <p:nvPicPr>
          <p:cNvPr id="223" name="Google Shape;223;p6"/>
          <p:cNvPicPr preferRelativeResize="0"/>
          <p:nvPr/>
        </p:nvPicPr>
        <p:blipFill rotWithShape="1">
          <a:blip r:embed="rId4">
            <a:alphaModFix amt="25000"/>
          </a:blip>
          <a:srcRect b="0" l="0" r="0" t="0"/>
          <a:stretch/>
        </p:blipFill>
        <p:spPr>
          <a:xfrm>
            <a:off x="326250" y="3684325"/>
            <a:ext cx="1692600" cy="720200"/>
          </a:xfrm>
          <a:prstGeom prst="rect">
            <a:avLst/>
          </a:prstGeom>
          <a:noFill/>
          <a:ln>
            <a:noFill/>
          </a:ln>
        </p:spPr>
      </p:pic>
      <p:sp>
        <p:nvSpPr>
          <p:cNvPr id="224" name="Google Shape;224;p6"/>
          <p:cNvSpPr txBox="1"/>
          <p:nvPr/>
        </p:nvSpPr>
        <p:spPr>
          <a:xfrm>
            <a:off x="429450" y="3666400"/>
            <a:ext cx="1811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Adivina la profesión STEM</a:t>
            </a:r>
            <a:endParaRPr b="1" i="0" sz="1600" u="none" cap="none" strike="noStrike">
              <a:solidFill>
                <a:srgbClr val="434343"/>
              </a:solidFill>
              <a:latin typeface="Roboto"/>
              <a:ea typeface="Roboto"/>
              <a:cs typeface="Roboto"/>
              <a:sym typeface="Roboto"/>
            </a:endParaRPr>
          </a:p>
        </p:txBody>
      </p:sp>
      <p:sp>
        <p:nvSpPr>
          <p:cNvPr id="225" name="Google Shape;225;p6"/>
          <p:cNvSpPr txBox="1"/>
          <p:nvPr/>
        </p:nvSpPr>
        <p:spPr>
          <a:xfrm>
            <a:off x="260200"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4:</a:t>
            </a:r>
            <a:endParaRPr b="1" i="0" sz="1800" u="none" cap="none" strike="noStrike">
              <a:solidFill>
                <a:srgbClr val="FF1D25"/>
              </a:solidFill>
              <a:latin typeface="Oswald"/>
              <a:ea typeface="Oswald"/>
              <a:cs typeface="Oswald"/>
              <a:sym typeface="Oswald"/>
            </a:endParaRPr>
          </a:p>
        </p:txBody>
      </p:sp>
      <p:pic>
        <p:nvPicPr>
          <p:cNvPr id="226" name="Google Shape;226;p6"/>
          <p:cNvPicPr preferRelativeResize="0"/>
          <p:nvPr/>
        </p:nvPicPr>
        <p:blipFill rotWithShape="1">
          <a:blip r:embed="rId4">
            <a:alphaModFix amt="25000"/>
          </a:blip>
          <a:srcRect b="0" l="0" r="0" t="0"/>
          <a:stretch/>
        </p:blipFill>
        <p:spPr>
          <a:xfrm>
            <a:off x="2544925" y="3684325"/>
            <a:ext cx="1692600" cy="720200"/>
          </a:xfrm>
          <a:prstGeom prst="rect">
            <a:avLst/>
          </a:prstGeom>
          <a:noFill/>
          <a:ln>
            <a:noFill/>
          </a:ln>
        </p:spPr>
      </p:pic>
      <p:sp>
        <p:nvSpPr>
          <p:cNvPr id="227" name="Google Shape;227;p6"/>
          <p:cNvSpPr txBox="1"/>
          <p:nvPr/>
        </p:nvSpPr>
        <p:spPr>
          <a:xfrm>
            <a:off x="2648125" y="3666400"/>
            <a:ext cx="16926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Navegación por los planetas</a:t>
            </a:r>
            <a:endParaRPr b="1" i="0" sz="1600" u="none" cap="none" strike="noStrike">
              <a:solidFill>
                <a:srgbClr val="434343"/>
              </a:solidFill>
              <a:latin typeface="Roboto"/>
              <a:ea typeface="Roboto"/>
              <a:cs typeface="Roboto"/>
              <a:sym typeface="Roboto"/>
            </a:endParaRPr>
          </a:p>
        </p:txBody>
      </p:sp>
      <p:sp>
        <p:nvSpPr>
          <p:cNvPr id="228" name="Google Shape;228;p6"/>
          <p:cNvSpPr txBox="1"/>
          <p:nvPr/>
        </p:nvSpPr>
        <p:spPr>
          <a:xfrm>
            <a:off x="2478875"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5</a:t>
            </a:r>
            <a:endParaRPr b="1" i="0" sz="1800" u="none" cap="none" strike="noStrike">
              <a:solidFill>
                <a:srgbClr val="FF1D25"/>
              </a:solidFill>
              <a:latin typeface="Oswald"/>
              <a:ea typeface="Oswald"/>
              <a:cs typeface="Oswald"/>
              <a:sym typeface="Oswald"/>
            </a:endParaRPr>
          </a:p>
        </p:txBody>
      </p:sp>
      <p:pic>
        <p:nvPicPr>
          <p:cNvPr id="229" name="Google Shape;229;p6"/>
          <p:cNvPicPr preferRelativeResize="0"/>
          <p:nvPr/>
        </p:nvPicPr>
        <p:blipFill rotWithShape="1">
          <a:blip r:embed="rId4">
            <a:alphaModFix amt="25000"/>
          </a:blip>
          <a:srcRect b="0" l="0" r="0" t="0"/>
          <a:stretch/>
        </p:blipFill>
        <p:spPr>
          <a:xfrm>
            <a:off x="4585238" y="3684325"/>
            <a:ext cx="1692600" cy="923401"/>
          </a:xfrm>
          <a:prstGeom prst="rect">
            <a:avLst/>
          </a:prstGeom>
          <a:noFill/>
          <a:ln>
            <a:noFill/>
          </a:ln>
        </p:spPr>
      </p:pic>
      <p:sp>
        <p:nvSpPr>
          <p:cNvPr id="230" name="Google Shape;230;p6"/>
          <p:cNvSpPr txBox="1"/>
          <p:nvPr/>
        </p:nvSpPr>
        <p:spPr>
          <a:xfrm>
            <a:off x="4688438" y="3666400"/>
            <a:ext cx="15894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Compromiso y proyecto de investigación</a:t>
            </a:r>
            <a:endParaRPr b="1" i="0" sz="1600" u="none" cap="none" strike="noStrike">
              <a:solidFill>
                <a:srgbClr val="434343"/>
              </a:solidFill>
              <a:latin typeface="Roboto"/>
              <a:ea typeface="Roboto"/>
              <a:cs typeface="Roboto"/>
              <a:sym typeface="Roboto"/>
            </a:endParaRPr>
          </a:p>
        </p:txBody>
      </p:sp>
      <p:sp>
        <p:nvSpPr>
          <p:cNvPr id="231" name="Google Shape;231;p6"/>
          <p:cNvSpPr txBox="1"/>
          <p:nvPr/>
        </p:nvSpPr>
        <p:spPr>
          <a:xfrm>
            <a:off x="4519188"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6:</a:t>
            </a:r>
            <a:endParaRPr b="1" i="0" sz="1800" u="none" cap="none" strike="noStrike">
              <a:solidFill>
                <a:srgbClr val="FF1D25"/>
              </a:solidFill>
              <a:latin typeface="Oswald"/>
              <a:ea typeface="Oswald"/>
              <a:cs typeface="Oswald"/>
              <a:sym typeface="Oswald"/>
            </a:endParaRPr>
          </a:p>
        </p:txBody>
      </p:sp>
      <p:pic>
        <p:nvPicPr>
          <p:cNvPr id="232" name="Google Shape;232;p6"/>
          <p:cNvPicPr preferRelativeResize="0"/>
          <p:nvPr/>
        </p:nvPicPr>
        <p:blipFill rotWithShape="1">
          <a:blip r:embed="rId5">
            <a:alphaModFix/>
          </a:blip>
          <a:srcRect b="0" l="0" r="0" t="0"/>
          <a:stretch/>
        </p:blipFill>
        <p:spPr>
          <a:xfrm rot="5400000">
            <a:off x="3580862" y="-542963"/>
            <a:ext cx="1052500" cy="1528825"/>
          </a:xfrm>
          <a:prstGeom prst="rect">
            <a:avLst/>
          </a:prstGeom>
          <a:noFill/>
          <a:ln>
            <a:noFill/>
          </a:ln>
        </p:spPr>
      </p:pic>
      <p:pic>
        <p:nvPicPr>
          <p:cNvPr id="233" name="Google Shape;233;p6"/>
          <p:cNvPicPr preferRelativeResize="0"/>
          <p:nvPr/>
        </p:nvPicPr>
        <p:blipFill rotWithShape="1">
          <a:blip r:embed="rId6">
            <a:alphaModFix/>
          </a:blip>
          <a:srcRect b="0" l="0" r="0" t="0"/>
          <a:stretch/>
        </p:blipFill>
        <p:spPr>
          <a:xfrm>
            <a:off x="6969716" y="2640671"/>
            <a:ext cx="1125360" cy="1695476"/>
          </a:xfrm>
          <a:prstGeom prst="rect">
            <a:avLst/>
          </a:prstGeom>
          <a:noFill/>
          <a:ln>
            <a:noFill/>
          </a:ln>
        </p:spPr>
      </p:pic>
      <p:pic>
        <p:nvPicPr>
          <p:cNvPr id="234" name="Google Shape;234;p6"/>
          <p:cNvPicPr preferRelativeResize="0"/>
          <p:nvPr/>
        </p:nvPicPr>
        <p:blipFill rotWithShape="1">
          <a:blip r:embed="rId4">
            <a:alphaModFix amt="25000"/>
          </a:blip>
          <a:srcRect b="0" l="0" r="0" t="0"/>
          <a:stretch/>
        </p:blipFill>
        <p:spPr>
          <a:xfrm>
            <a:off x="4740000" y="1933675"/>
            <a:ext cx="1692600" cy="720200"/>
          </a:xfrm>
          <a:prstGeom prst="rect">
            <a:avLst/>
          </a:prstGeom>
          <a:noFill/>
          <a:ln>
            <a:noFill/>
          </a:ln>
        </p:spPr>
      </p:pic>
      <p:sp>
        <p:nvSpPr>
          <p:cNvPr id="235" name="Google Shape;235;p6"/>
          <p:cNvSpPr txBox="1"/>
          <p:nvPr/>
        </p:nvSpPr>
        <p:spPr>
          <a:xfrm>
            <a:off x="4843200" y="1915750"/>
            <a:ext cx="1589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Formación de grupos</a:t>
            </a:r>
            <a:endParaRPr b="1" i="0" sz="1600" u="none" cap="none" strike="noStrike">
              <a:solidFill>
                <a:srgbClr val="434343"/>
              </a:solidFill>
              <a:latin typeface="Roboto"/>
              <a:ea typeface="Roboto"/>
              <a:cs typeface="Roboto"/>
              <a:sym typeface="Roboto"/>
            </a:endParaRPr>
          </a:p>
        </p:txBody>
      </p:sp>
      <p:sp>
        <p:nvSpPr>
          <p:cNvPr id="236" name="Google Shape;236;p6"/>
          <p:cNvSpPr txBox="1"/>
          <p:nvPr/>
        </p:nvSpPr>
        <p:spPr>
          <a:xfrm>
            <a:off x="467395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3:</a:t>
            </a:r>
            <a:endParaRPr b="1" i="0" sz="1800" u="none" cap="none" strike="noStrike">
              <a:solidFill>
                <a:srgbClr val="FF1D25"/>
              </a:solidFill>
              <a:latin typeface="Oswald"/>
              <a:ea typeface="Oswald"/>
              <a:cs typeface="Oswald"/>
              <a:sym typeface="Oswald"/>
            </a:endParaRPr>
          </a:p>
        </p:txBody>
      </p:sp>
      <p:pic>
        <p:nvPicPr>
          <p:cNvPr id="237" name="Google Shape;237;p6"/>
          <p:cNvPicPr preferRelativeResize="0"/>
          <p:nvPr/>
        </p:nvPicPr>
        <p:blipFill rotWithShape="1">
          <a:blip r:embed="rId7">
            <a:alphaModFix/>
          </a:blip>
          <a:srcRect b="0" l="0" r="0" t="0"/>
          <a:stretch/>
        </p:blipFill>
        <p:spPr>
          <a:xfrm>
            <a:off x="5326325" y="79375"/>
            <a:ext cx="1398713" cy="1703549"/>
          </a:xfrm>
          <a:prstGeom prst="rect">
            <a:avLst/>
          </a:prstGeom>
          <a:noFill/>
          <a:ln>
            <a:noFill/>
          </a:ln>
        </p:spPr>
      </p:pic>
      <p:sp>
        <p:nvSpPr>
          <p:cNvPr id="238" name="Google Shape;238;p6"/>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39" name="Google Shape;239;p6"/>
          <p:cNvPicPr preferRelativeResize="0"/>
          <p:nvPr/>
        </p:nvPicPr>
        <p:blipFill rotWithShape="1">
          <a:blip r:embed="rId8">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7"/>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245" name="Google Shape;245;p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7"/>
          <p:cNvSpPr txBox="1"/>
          <p:nvPr/>
        </p:nvSpPr>
        <p:spPr>
          <a:xfrm>
            <a:off x="144400" y="1452675"/>
            <a:ext cx="54555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1: Introducción y Lanzamiento de la Misión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100"/>
              <a:buFont typeface="Arial"/>
              <a:buNone/>
            </a:pPr>
            <a:r>
              <a:rPr b="1" i="0" lang="es" sz="1200" u="none" cap="none" strike="noStrike">
                <a:solidFill>
                  <a:srgbClr val="FF1D25"/>
                </a:solidFill>
                <a:latin typeface="Oswald"/>
                <a:ea typeface="Oswald"/>
                <a:cs typeface="Oswald"/>
                <a:sym typeface="Oswald"/>
              </a:rPr>
              <a:t>(5 minutos)</a:t>
            </a:r>
            <a:endParaRPr b="1" i="0" sz="12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1D25"/>
              </a:solidFill>
              <a:latin typeface="Oswald"/>
              <a:ea typeface="Oswald"/>
              <a:cs typeface="Oswald"/>
              <a:sym typeface="Oswald"/>
            </a:endParaRPr>
          </a:p>
        </p:txBody>
      </p:sp>
      <p:sp>
        <p:nvSpPr>
          <p:cNvPr id="247" name="Google Shape;247;p7"/>
          <p:cNvSpPr/>
          <p:nvPr/>
        </p:nvSpPr>
        <p:spPr>
          <a:xfrm>
            <a:off x="299500" y="2069550"/>
            <a:ext cx="4711500" cy="2289900"/>
          </a:xfrm>
          <a:prstGeom prst="wedgeRoundRectCallout">
            <a:avLst>
              <a:gd fmla="val 62987" name="adj1"/>
              <a:gd fmla="val 33080"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7"/>
          <p:cNvSpPr txBox="1"/>
          <p:nvPr/>
        </p:nvSpPr>
        <p:spPr>
          <a:xfrm>
            <a:off x="522700" y="2135650"/>
            <a:ext cx="4178400" cy="2134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Cada planeta representa una profesión diferente: </a:t>
            </a:r>
            <a:r>
              <a:rPr b="1" lang="es">
                <a:solidFill>
                  <a:srgbClr val="666666"/>
                </a:solidFill>
                <a:latin typeface="Roboto"/>
                <a:ea typeface="Roboto"/>
                <a:cs typeface="Roboto"/>
                <a:sym typeface="Roboto"/>
              </a:rPr>
              <a:t>Salud</a:t>
            </a:r>
            <a:r>
              <a:rPr b="1" i="0" lang="es" sz="1400" u="none" cap="none" strike="noStrike">
                <a:solidFill>
                  <a:srgbClr val="666666"/>
                </a:solidFill>
                <a:latin typeface="Roboto"/>
                <a:ea typeface="Roboto"/>
                <a:cs typeface="Roboto"/>
                <a:sym typeface="Roboto"/>
              </a:rPr>
              <a:t>, Ciencia, Construcción, Energía, Mundo Digital </a:t>
            </a:r>
            <a:r>
              <a:rPr b="1" lang="es">
                <a:solidFill>
                  <a:srgbClr val="666666"/>
                </a:solidFill>
                <a:latin typeface="Roboto"/>
                <a:ea typeface="Roboto"/>
                <a:cs typeface="Roboto"/>
                <a:sym typeface="Roboto"/>
              </a:rPr>
              <a:t>e Industria</a:t>
            </a:r>
            <a:r>
              <a:rPr b="0" i="0" lang="es" sz="1400" u="none" cap="none" strike="noStrike">
                <a:solidFill>
                  <a:srgbClr val="666666"/>
                </a:solidFill>
                <a:latin typeface="Roboto"/>
                <a:ea typeface="Roboto"/>
                <a:cs typeface="Roboto"/>
                <a:sym typeface="Roboto"/>
              </a:rPr>
              <a:t>.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Tu misión es descubrir en qué planeta te gustaría vivir y desarrollarte profesionalmente.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rgbClr val="666666"/>
                </a:solidFill>
                <a:latin typeface="Roboto"/>
                <a:ea typeface="Roboto"/>
                <a:cs typeface="Roboto"/>
                <a:sym typeface="Roboto"/>
              </a:rPr>
              <a:t>¿Listo/a para despegar?</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Usa este fondo como inspiración mientras trabajas. </a:t>
            </a:r>
            <a:endParaRPr b="0" i="0" sz="1400" u="none" cap="none" strike="noStrike">
              <a:solidFill>
                <a:srgbClr val="666666"/>
              </a:solidFill>
              <a:latin typeface="Roboto"/>
              <a:ea typeface="Roboto"/>
              <a:cs typeface="Roboto"/>
              <a:sym typeface="Roboto"/>
            </a:endParaRPr>
          </a:p>
        </p:txBody>
      </p:sp>
      <p:pic>
        <p:nvPicPr>
          <p:cNvPr id="249" name="Google Shape;249;p7"/>
          <p:cNvPicPr preferRelativeResize="0"/>
          <p:nvPr/>
        </p:nvPicPr>
        <p:blipFill rotWithShape="1">
          <a:blip r:embed="rId4">
            <a:alphaModFix/>
          </a:blip>
          <a:srcRect b="0" l="0" r="0" t="0"/>
          <a:stretch/>
        </p:blipFill>
        <p:spPr>
          <a:xfrm>
            <a:off x="4979100" y="199525"/>
            <a:ext cx="1821350" cy="971100"/>
          </a:xfrm>
          <a:prstGeom prst="rect">
            <a:avLst/>
          </a:prstGeom>
          <a:noFill/>
          <a:ln>
            <a:noFill/>
          </a:ln>
        </p:spPr>
      </p:pic>
      <p:pic>
        <p:nvPicPr>
          <p:cNvPr id="250" name="Google Shape;250;p7"/>
          <p:cNvPicPr preferRelativeResize="0"/>
          <p:nvPr/>
        </p:nvPicPr>
        <p:blipFill rotWithShape="1">
          <a:blip r:embed="rId5">
            <a:alphaModFix/>
          </a:blip>
          <a:srcRect b="0" l="0" r="0" t="0"/>
          <a:stretch/>
        </p:blipFill>
        <p:spPr>
          <a:xfrm>
            <a:off x="6884653" y="3143800"/>
            <a:ext cx="1406895" cy="1200600"/>
          </a:xfrm>
          <a:prstGeom prst="rect">
            <a:avLst/>
          </a:prstGeom>
          <a:noFill/>
          <a:ln>
            <a:noFill/>
          </a:ln>
        </p:spPr>
      </p:pic>
      <p:pic>
        <p:nvPicPr>
          <p:cNvPr id="251" name="Google Shape;251;p7"/>
          <p:cNvPicPr preferRelativeResize="0"/>
          <p:nvPr/>
        </p:nvPicPr>
        <p:blipFill rotWithShape="1">
          <a:blip r:embed="rId6">
            <a:alphaModFix/>
          </a:blip>
          <a:srcRect b="0" l="0" r="0" t="0"/>
          <a:stretch/>
        </p:blipFill>
        <p:spPr>
          <a:xfrm flipH="1">
            <a:off x="5485694" y="3603250"/>
            <a:ext cx="1105526" cy="1517499"/>
          </a:xfrm>
          <a:prstGeom prst="rect">
            <a:avLst/>
          </a:prstGeom>
          <a:noFill/>
          <a:ln>
            <a:noFill/>
          </a:ln>
        </p:spPr>
      </p:pic>
      <p:sp>
        <p:nvSpPr>
          <p:cNvPr id="252" name="Google Shape;252;p7"/>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53" name="Google Shape;253;p7"/>
          <p:cNvPicPr preferRelativeResize="0"/>
          <p:nvPr/>
        </p:nvPicPr>
        <p:blipFill rotWithShape="1">
          <a:blip r:embed="rId7">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8"/>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259" name="Google Shape;259;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8"/>
          <p:cNvSpPr txBox="1"/>
          <p:nvPr/>
        </p:nvSpPr>
        <p:spPr>
          <a:xfrm>
            <a:off x="144400" y="14526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2: Dinámica de preguntas</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(15 minutos)</a:t>
            </a:r>
            <a:endParaRPr b="1" i="0" sz="1800" u="none" cap="none" strike="noStrike">
              <a:solidFill>
                <a:srgbClr val="FF1D25"/>
              </a:solidFill>
              <a:latin typeface="Oswald"/>
              <a:ea typeface="Oswald"/>
              <a:cs typeface="Oswald"/>
              <a:sym typeface="Oswald"/>
            </a:endParaRPr>
          </a:p>
        </p:txBody>
      </p:sp>
      <p:sp>
        <p:nvSpPr>
          <p:cNvPr id="261" name="Google Shape;261;p8"/>
          <p:cNvSpPr/>
          <p:nvPr/>
        </p:nvSpPr>
        <p:spPr>
          <a:xfrm>
            <a:off x="1382200" y="2145750"/>
            <a:ext cx="4813800" cy="1794900"/>
          </a:xfrm>
          <a:prstGeom prst="wedgeRoundRectCallout">
            <a:avLst>
              <a:gd fmla="val -57390" name="adj1"/>
              <a:gd fmla="val 48741"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8"/>
          <p:cNvSpPr txBox="1"/>
          <p:nvPr/>
        </p:nvSpPr>
        <p:spPr>
          <a:xfrm>
            <a:off x="1605400" y="2213525"/>
            <a:ext cx="4488300" cy="2134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Durante esta fase, utilizarás dos recursos importantes: el </a:t>
            </a:r>
            <a:r>
              <a:rPr b="1" i="0" lang="es" sz="1400" u="none" cap="none" strike="noStrike">
                <a:solidFill>
                  <a:srgbClr val="666666"/>
                </a:solidFill>
                <a:latin typeface="Roboto"/>
                <a:ea typeface="Roboto"/>
                <a:cs typeface="Roboto"/>
                <a:sym typeface="Roboto"/>
              </a:rPr>
              <a:t>Repositorio de Preguntas</a:t>
            </a:r>
            <a:r>
              <a:rPr b="0" i="0" lang="es" sz="1400" u="none" cap="none" strike="noStrike">
                <a:solidFill>
                  <a:srgbClr val="666666"/>
                </a:solidFill>
                <a:latin typeface="Roboto"/>
                <a:ea typeface="Roboto"/>
                <a:cs typeface="Roboto"/>
                <a:sym typeface="Roboto"/>
              </a:rPr>
              <a:t> y las </a:t>
            </a:r>
            <a:r>
              <a:rPr b="1" i="0" lang="es" sz="1400" u="none" cap="none" strike="noStrike">
                <a:solidFill>
                  <a:srgbClr val="666666"/>
                </a:solidFill>
                <a:latin typeface="Roboto"/>
                <a:ea typeface="Roboto"/>
                <a:cs typeface="Roboto"/>
                <a:sym typeface="Roboto"/>
              </a:rPr>
              <a:t>Tarjetas de Planetas</a:t>
            </a:r>
            <a:r>
              <a:rPr b="0" i="0" lang="es" sz="1400" u="none" cap="none" strike="noStrike">
                <a:solidFill>
                  <a:srgbClr val="666666"/>
                </a:solidFill>
                <a:latin typeface="Roboto"/>
                <a:ea typeface="Roboto"/>
                <a:cs typeface="Roboto"/>
                <a:sym typeface="Roboto"/>
              </a:rPr>
              <a:t>. La persona guía empezará leyendo una serie de preguntas del repositorio, que están diseñadas para relacionar tus intereses con diferentes profesiones.</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pic>
        <p:nvPicPr>
          <p:cNvPr id="263" name="Google Shape;263;p8"/>
          <p:cNvPicPr preferRelativeResize="0"/>
          <p:nvPr/>
        </p:nvPicPr>
        <p:blipFill rotWithShape="1">
          <a:blip r:embed="rId4">
            <a:alphaModFix/>
          </a:blip>
          <a:srcRect b="0" l="0" r="0" t="0"/>
          <a:stretch/>
        </p:blipFill>
        <p:spPr>
          <a:xfrm>
            <a:off x="4747650" y="0"/>
            <a:ext cx="1827300" cy="1077984"/>
          </a:xfrm>
          <a:prstGeom prst="rect">
            <a:avLst/>
          </a:prstGeom>
          <a:noFill/>
          <a:ln>
            <a:noFill/>
          </a:ln>
        </p:spPr>
      </p:pic>
      <p:sp>
        <p:nvSpPr>
          <p:cNvPr id="264" name="Google Shape;264;p8"/>
          <p:cNvSpPr/>
          <p:nvPr/>
        </p:nvSpPr>
        <p:spPr>
          <a:xfrm>
            <a:off x="1568225" y="4244800"/>
            <a:ext cx="2364300" cy="362100"/>
          </a:xfrm>
          <a:prstGeom prst="roundRect">
            <a:avLst>
              <a:gd fmla="val 16667" name="adj"/>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1D25"/>
              </a:solidFill>
              <a:latin typeface="Arial"/>
              <a:ea typeface="Arial"/>
              <a:cs typeface="Arial"/>
              <a:sym typeface="Arial"/>
            </a:endParaRPr>
          </a:p>
        </p:txBody>
      </p:sp>
      <p:sp>
        <p:nvSpPr>
          <p:cNvPr id="265" name="Google Shape;265;p8"/>
          <p:cNvSpPr txBox="1"/>
          <p:nvPr/>
        </p:nvSpPr>
        <p:spPr>
          <a:xfrm>
            <a:off x="1701725" y="4225750"/>
            <a:ext cx="2969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chemeClr val="lt1"/>
                </a:solidFill>
                <a:latin typeface="Roboto"/>
                <a:ea typeface="Roboto"/>
                <a:cs typeface="Roboto"/>
                <a:sym typeface="Roboto"/>
              </a:rPr>
              <a:t>Repositorio de preguntas</a:t>
            </a:r>
            <a:endParaRPr b="1" i="0" sz="1400" u="none" cap="none" strike="noStrike">
              <a:solidFill>
                <a:schemeClr val="lt1"/>
              </a:solidFill>
              <a:latin typeface="Roboto"/>
              <a:ea typeface="Roboto"/>
              <a:cs typeface="Roboto"/>
              <a:sym typeface="Roboto"/>
            </a:endParaRPr>
          </a:p>
        </p:txBody>
      </p:sp>
      <p:pic>
        <p:nvPicPr>
          <p:cNvPr id="266" name="Google Shape;266;p8"/>
          <p:cNvPicPr preferRelativeResize="0"/>
          <p:nvPr/>
        </p:nvPicPr>
        <p:blipFill rotWithShape="1">
          <a:blip r:embed="rId5">
            <a:alphaModFix/>
          </a:blip>
          <a:srcRect b="0" l="0" r="0" t="0"/>
          <a:stretch/>
        </p:blipFill>
        <p:spPr>
          <a:xfrm flipH="1">
            <a:off x="1453000" y="4465575"/>
            <a:ext cx="334150" cy="328450"/>
          </a:xfrm>
          <a:prstGeom prst="rect">
            <a:avLst/>
          </a:prstGeom>
          <a:noFill/>
          <a:ln>
            <a:noFill/>
          </a:ln>
        </p:spPr>
      </p:pic>
      <p:pic>
        <p:nvPicPr>
          <p:cNvPr id="267" name="Google Shape;267;p8"/>
          <p:cNvPicPr preferRelativeResize="0"/>
          <p:nvPr/>
        </p:nvPicPr>
        <p:blipFill rotWithShape="1">
          <a:blip r:embed="rId6">
            <a:alphaModFix/>
          </a:blip>
          <a:srcRect b="0" l="0" r="0" t="0"/>
          <a:stretch/>
        </p:blipFill>
        <p:spPr>
          <a:xfrm>
            <a:off x="144400" y="3457300"/>
            <a:ext cx="970926" cy="1515103"/>
          </a:xfrm>
          <a:prstGeom prst="rect">
            <a:avLst/>
          </a:prstGeom>
          <a:noFill/>
          <a:ln>
            <a:noFill/>
          </a:ln>
        </p:spPr>
      </p:pic>
      <p:sp>
        <p:nvSpPr>
          <p:cNvPr id="268" name="Google Shape;268;p8"/>
          <p:cNvSpPr/>
          <p:nvPr/>
        </p:nvSpPr>
        <p:spPr>
          <a:xfrm>
            <a:off x="4235225" y="4244800"/>
            <a:ext cx="1960800" cy="362100"/>
          </a:xfrm>
          <a:prstGeom prst="roundRect">
            <a:avLst>
              <a:gd fmla="val 16667" name="adj"/>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1D25"/>
              </a:solidFill>
              <a:latin typeface="Arial"/>
              <a:ea typeface="Arial"/>
              <a:cs typeface="Arial"/>
              <a:sym typeface="Arial"/>
            </a:endParaRPr>
          </a:p>
        </p:txBody>
      </p:sp>
      <p:sp>
        <p:nvSpPr>
          <p:cNvPr id="269" name="Google Shape;269;p8"/>
          <p:cNvSpPr txBox="1"/>
          <p:nvPr/>
        </p:nvSpPr>
        <p:spPr>
          <a:xfrm>
            <a:off x="4368725" y="4225750"/>
            <a:ext cx="1827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chemeClr val="lt1"/>
                </a:solidFill>
                <a:latin typeface="Roboto"/>
                <a:ea typeface="Roboto"/>
                <a:cs typeface="Roboto"/>
                <a:sym typeface="Roboto"/>
              </a:rPr>
              <a:t>Tarjetas de planetas</a:t>
            </a:r>
            <a:endParaRPr b="1" i="0" sz="1400" u="none" cap="none" strike="noStrike">
              <a:solidFill>
                <a:schemeClr val="lt1"/>
              </a:solidFill>
              <a:latin typeface="Roboto"/>
              <a:ea typeface="Roboto"/>
              <a:cs typeface="Roboto"/>
              <a:sym typeface="Roboto"/>
            </a:endParaRPr>
          </a:p>
        </p:txBody>
      </p:sp>
      <p:pic>
        <p:nvPicPr>
          <p:cNvPr id="270" name="Google Shape;270;p8"/>
          <p:cNvPicPr preferRelativeResize="0"/>
          <p:nvPr/>
        </p:nvPicPr>
        <p:blipFill rotWithShape="1">
          <a:blip r:embed="rId5">
            <a:alphaModFix/>
          </a:blip>
          <a:srcRect b="0" l="0" r="0" t="0"/>
          <a:stretch/>
        </p:blipFill>
        <p:spPr>
          <a:xfrm flipH="1">
            <a:off x="4120000" y="4465575"/>
            <a:ext cx="334150" cy="328450"/>
          </a:xfrm>
          <a:prstGeom prst="rect">
            <a:avLst/>
          </a:prstGeom>
          <a:noFill/>
          <a:ln>
            <a:noFill/>
          </a:ln>
        </p:spPr>
      </p:pic>
      <p:pic>
        <p:nvPicPr>
          <p:cNvPr id="271" name="Google Shape;271;p8"/>
          <p:cNvPicPr preferRelativeResize="0"/>
          <p:nvPr/>
        </p:nvPicPr>
        <p:blipFill rotWithShape="1">
          <a:blip r:embed="rId7">
            <a:alphaModFix/>
          </a:blip>
          <a:srcRect b="0" l="0" r="-947" t="0"/>
          <a:stretch/>
        </p:blipFill>
        <p:spPr>
          <a:xfrm>
            <a:off x="6828825" y="2933925"/>
            <a:ext cx="1572525" cy="1450575"/>
          </a:xfrm>
          <a:prstGeom prst="rect">
            <a:avLst/>
          </a:prstGeom>
          <a:noFill/>
          <a:ln>
            <a:noFill/>
          </a:ln>
        </p:spPr>
      </p:pic>
      <p:sp>
        <p:nvSpPr>
          <p:cNvPr id="272" name="Google Shape;272;p8"/>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73" name="Google Shape;273;p8"/>
          <p:cNvPicPr preferRelativeResize="0"/>
          <p:nvPr/>
        </p:nvPicPr>
        <p:blipFill rotWithShape="1">
          <a:blip r:embed="rId8">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377672505c_0_205"/>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3377672505c_0_205"/>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a:t>
            </a:r>
            <a:endParaRPr b="0" i="0" sz="24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0" i="0" lang="es" sz="2400" u="none" cap="none" strike="noStrike">
                <a:solidFill>
                  <a:srgbClr val="FF1D25"/>
                </a:solidFill>
                <a:latin typeface="Oswald"/>
                <a:ea typeface="Oswald"/>
                <a:cs typeface="Oswald"/>
                <a:sym typeface="Oswald"/>
              </a:rPr>
              <a:t>TARJETAS DE PLANETAS</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80" name="Google Shape;280;g3377672505c_0_205"/>
          <p:cNvPicPr preferRelativeResize="0"/>
          <p:nvPr/>
        </p:nvPicPr>
        <p:blipFill rotWithShape="1">
          <a:blip r:embed="rId3">
            <a:alphaModFix/>
          </a:blip>
          <a:srcRect b="0" l="0" r="0" t="0"/>
          <a:stretch/>
        </p:blipFill>
        <p:spPr>
          <a:xfrm>
            <a:off x="6703453" y="1827925"/>
            <a:ext cx="2117322" cy="3022474"/>
          </a:xfrm>
          <a:prstGeom prst="rect">
            <a:avLst/>
          </a:prstGeom>
          <a:noFill/>
          <a:ln>
            <a:noFill/>
          </a:ln>
          <a:effectLst>
            <a:outerShdw blurRad="57150" rotWithShape="0" algn="bl" dir="5400000" dist="19050">
              <a:srgbClr val="000000">
                <a:alpha val="49019"/>
              </a:srgbClr>
            </a:outerShdw>
          </a:effectLst>
        </p:spPr>
      </p:pic>
      <p:sp>
        <p:nvSpPr>
          <p:cNvPr id="281" name="Google Shape;281;g3377672505c_0_205"/>
          <p:cNvSpPr txBox="1"/>
          <p:nvPr/>
        </p:nvSpPr>
        <p:spPr>
          <a:xfrm>
            <a:off x="4711225" y="1262125"/>
            <a:ext cx="3752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0" i="0" lang="es" sz="2400" u="none" cap="none" strike="noStrike">
                <a:solidFill>
                  <a:srgbClr val="FF1D25"/>
                </a:solidFill>
                <a:latin typeface="Oswald"/>
                <a:ea typeface="Oswald"/>
                <a:cs typeface="Oswald"/>
                <a:sym typeface="Oswald"/>
              </a:rPr>
              <a:t>REPOSITORIO DE PREGUNTAS</a:t>
            </a:r>
            <a:endParaRPr b="0" i="0" sz="1400" u="none" cap="none" strike="noStrike">
              <a:solidFill>
                <a:srgbClr val="000000"/>
              </a:solidFill>
              <a:latin typeface="Arial"/>
              <a:ea typeface="Arial"/>
              <a:cs typeface="Arial"/>
              <a:sym typeface="Arial"/>
            </a:endParaRPr>
          </a:p>
        </p:txBody>
      </p:sp>
      <p:pic>
        <p:nvPicPr>
          <p:cNvPr id="282" name="Google Shape;282;g3377672505c_0_205"/>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83" name="Google Shape;283;g3377672505c_0_205"/>
          <p:cNvPicPr preferRelativeResize="0"/>
          <p:nvPr/>
        </p:nvPicPr>
        <p:blipFill>
          <a:blip r:embed="rId5">
            <a:alphaModFix/>
          </a:blip>
          <a:stretch>
            <a:fillRect/>
          </a:stretch>
        </p:blipFill>
        <p:spPr>
          <a:xfrm>
            <a:off x="417975" y="1816225"/>
            <a:ext cx="2281725" cy="2998375"/>
          </a:xfrm>
          <a:prstGeom prst="rect">
            <a:avLst/>
          </a:prstGeom>
          <a:noFill/>
          <a:ln>
            <a:noFill/>
          </a:ln>
          <a:effectLst>
            <a:outerShdw blurRad="57150" rotWithShape="0" algn="bl" dir="5400000" dist="19050">
              <a:srgbClr val="000000">
                <a:alpha val="49020"/>
              </a:srgbClr>
            </a:outerShdw>
          </a:effectLst>
        </p:spPr>
      </p:pic>
      <p:pic>
        <p:nvPicPr>
          <p:cNvPr id="284" name="Google Shape;284;g3377672505c_0_205"/>
          <p:cNvPicPr preferRelativeResize="0"/>
          <p:nvPr/>
        </p:nvPicPr>
        <p:blipFill>
          <a:blip r:embed="rId6">
            <a:alphaModFix/>
          </a:blip>
          <a:stretch>
            <a:fillRect/>
          </a:stretch>
        </p:blipFill>
        <p:spPr>
          <a:xfrm>
            <a:off x="4198725" y="1804175"/>
            <a:ext cx="2312276" cy="3022475"/>
          </a:xfrm>
          <a:prstGeom prst="rect">
            <a:avLst/>
          </a:prstGeom>
          <a:noFill/>
          <a:ln>
            <a:noFill/>
          </a:ln>
          <a:effectLst>
            <a:outerShdw blurRad="57150" rotWithShape="0" algn="bl" dir="5400000" dist="19050">
              <a:srgbClr val="000000">
                <a:alpha val="4902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g31a064f1fad_0_46"/>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290" name="Google Shape;290;g31a064f1fad_0_4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31a064f1fad_0_46"/>
          <p:cNvSpPr txBox="1"/>
          <p:nvPr/>
        </p:nvSpPr>
        <p:spPr>
          <a:xfrm>
            <a:off x="144400" y="14526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2: Dinámica de preguntas</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(15 minutos)</a:t>
            </a:r>
            <a:endParaRPr b="1" i="0" sz="1800" u="none" cap="none" strike="noStrike">
              <a:solidFill>
                <a:srgbClr val="FF1D25"/>
              </a:solidFill>
              <a:latin typeface="Oswald"/>
              <a:ea typeface="Oswald"/>
              <a:cs typeface="Oswald"/>
              <a:sym typeface="Oswald"/>
            </a:endParaRPr>
          </a:p>
        </p:txBody>
      </p:sp>
      <p:sp>
        <p:nvSpPr>
          <p:cNvPr id="292" name="Google Shape;292;g31a064f1fad_0_46"/>
          <p:cNvSpPr/>
          <p:nvPr/>
        </p:nvSpPr>
        <p:spPr>
          <a:xfrm>
            <a:off x="1205075" y="1917150"/>
            <a:ext cx="5455500" cy="1639200"/>
          </a:xfrm>
          <a:prstGeom prst="wedgeRoundRectCallout">
            <a:avLst>
              <a:gd fmla="val -57390" name="adj1"/>
              <a:gd fmla="val 48741"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31a064f1fad_0_46"/>
          <p:cNvSpPr txBox="1"/>
          <p:nvPr/>
        </p:nvSpPr>
        <p:spPr>
          <a:xfrm>
            <a:off x="1348700" y="1911000"/>
            <a:ext cx="5228700" cy="1639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Cada pregunta está conectada a un planeta que representa un área profesional.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Por ejemplo, si la pregunta es: "¿Te gustaría trabajar ayudando a personas a recuperar su salud y colaborar en equipos médicos?" y tu respuesta es sí, recibirás la tarjeta del planeta VIDA (profesiones relacionadas con la salud).</a:t>
            </a:r>
            <a:endParaRPr b="0" i="0" sz="1400" u="none" cap="none" strike="noStrike">
              <a:solidFill>
                <a:srgbClr val="666666"/>
              </a:solidFill>
              <a:latin typeface="Roboto"/>
              <a:ea typeface="Roboto"/>
              <a:cs typeface="Roboto"/>
              <a:sym typeface="Roboto"/>
            </a:endParaRPr>
          </a:p>
        </p:txBody>
      </p:sp>
      <p:pic>
        <p:nvPicPr>
          <p:cNvPr id="294" name="Google Shape;294;g31a064f1fad_0_46"/>
          <p:cNvPicPr preferRelativeResize="0"/>
          <p:nvPr/>
        </p:nvPicPr>
        <p:blipFill rotWithShape="1">
          <a:blip r:embed="rId4">
            <a:alphaModFix/>
          </a:blip>
          <a:srcRect b="0" l="0" r="0" t="0"/>
          <a:stretch/>
        </p:blipFill>
        <p:spPr>
          <a:xfrm>
            <a:off x="144400" y="3457300"/>
            <a:ext cx="970926" cy="1515103"/>
          </a:xfrm>
          <a:prstGeom prst="rect">
            <a:avLst/>
          </a:prstGeom>
          <a:noFill/>
          <a:ln>
            <a:noFill/>
          </a:ln>
        </p:spPr>
      </p:pic>
      <p:sp>
        <p:nvSpPr>
          <p:cNvPr id="295" name="Google Shape;295;g31a064f1fad_0_46"/>
          <p:cNvSpPr/>
          <p:nvPr/>
        </p:nvSpPr>
        <p:spPr>
          <a:xfrm>
            <a:off x="1517750" y="3687700"/>
            <a:ext cx="4959900" cy="1391400"/>
          </a:xfrm>
          <a:prstGeom prst="wedgeRoundRectCallout">
            <a:avLst>
              <a:gd fmla="val -58434" name="adj1"/>
              <a:gd fmla="val -36683"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31a064f1fad_0_46"/>
          <p:cNvSpPr txBox="1"/>
          <p:nvPr/>
        </p:nvSpPr>
        <p:spPr>
          <a:xfrm>
            <a:off x="1661375" y="3681550"/>
            <a:ext cx="4816200" cy="139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A medida que respondas a las preguntas, se te irán entregando tarjetas con los nombres de los planetas que corresponden a las profesiones que podrían interesarte.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Cada tarjeta representa un mundo de posibilidades que explorar en la siguiente fase.</a:t>
            </a:r>
            <a:endParaRPr b="0" i="0" sz="1400" u="none" cap="none" strike="noStrike">
              <a:solidFill>
                <a:srgbClr val="666666"/>
              </a:solidFill>
              <a:latin typeface="Roboto"/>
              <a:ea typeface="Roboto"/>
              <a:cs typeface="Roboto"/>
              <a:sym typeface="Roboto"/>
            </a:endParaRPr>
          </a:p>
        </p:txBody>
      </p:sp>
      <p:pic>
        <p:nvPicPr>
          <p:cNvPr id="297" name="Google Shape;297;g31a064f1fad_0_46"/>
          <p:cNvPicPr preferRelativeResize="0"/>
          <p:nvPr/>
        </p:nvPicPr>
        <p:blipFill rotWithShape="1">
          <a:blip r:embed="rId5">
            <a:alphaModFix/>
          </a:blip>
          <a:srcRect b="0" l="0" r="0" t="0"/>
          <a:stretch/>
        </p:blipFill>
        <p:spPr>
          <a:xfrm>
            <a:off x="6829125" y="3073850"/>
            <a:ext cx="1330663" cy="1336050"/>
          </a:xfrm>
          <a:prstGeom prst="rect">
            <a:avLst/>
          </a:prstGeom>
          <a:noFill/>
          <a:ln>
            <a:noFill/>
          </a:ln>
        </p:spPr>
      </p:pic>
      <p:sp>
        <p:nvSpPr>
          <p:cNvPr id="298" name="Google Shape;298;g31a064f1fad_0_46"/>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99" name="Google Shape;299;g31a064f1fad_0_46"/>
          <p:cNvPicPr preferRelativeResize="0"/>
          <p:nvPr/>
        </p:nvPicPr>
        <p:blipFill rotWithShape="1">
          <a:blip r:embed="rId6">
            <a:alphaModFix/>
          </a:blip>
          <a:srcRect b="0" l="0" r="0" t="0"/>
          <a:stretch/>
        </p:blipFill>
        <p:spPr>
          <a:xfrm>
            <a:off x="5772098" y="343746"/>
            <a:ext cx="781100" cy="761158"/>
          </a:xfrm>
          <a:prstGeom prst="rect">
            <a:avLst/>
          </a:prstGeom>
          <a:noFill/>
          <a:ln>
            <a:noFill/>
          </a:ln>
        </p:spPr>
      </p:pic>
      <p:pic>
        <p:nvPicPr>
          <p:cNvPr id="300" name="Google Shape;300;g31a064f1fad_0_46"/>
          <p:cNvPicPr preferRelativeResize="0"/>
          <p:nvPr/>
        </p:nvPicPr>
        <p:blipFill rotWithShape="1">
          <a:blip r:embed="rId7">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9"/>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306" name="Google Shape;306;p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9"/>
          <p:cNvSpPr txBox="1"/>
          <p:nvPr/>
        </p:nvSpPr>
        <p:spPr>
          <a:xfrm>
            <a:off x="144400" y="14526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3: Formación de grupos</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(5 minutos)</a:t>
            </a:r>
            <a:endParaRPr b="1" i="0" sz="1800" u="none" cap="none" strike="noStrike">
              <a:solidFill>
                <a:srgbClr val="FF1D25"/>
              </a:solidFill>
              <a:latin typeface="Oswald"/>
              <a:ea typeface="Oswald"/>
              <a:cs typeface="Oswald"/>
              <a:sym typeface="Oswald"/>
            </a:endParaRPr>
          </a:p>
        </p:txBody>
      </p:sp>
      <p:sp>
        <p:nvSpPr>
          <p:cNvPr id="308" name="Google Shape;308;p9"/>
          <p:cNvSpPr/>
          <p:nvPr/>
        </p:nvSpPr>
        <p:spPr>
          <a:xfrm>
            <a:off x="305475" y="2145750"/>
            <a:ext cx="4999800" cy="1929600"/>
          </a:xfrm>
          <a:prstGeom prst="wedgeRoundRectCallout">
            <a:avLst>
              <a:gd fmla="val 59142" name="adj1"/>
              <a:gd fmla="val 33925"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9"/>
          <p:cNvSpPr txBox="1"/>
          <p:nvPr/>
        </p:nvSpPr>
        <p:spPr>
          <a:xfrm>
            <a:off x="482925" y="2220025"/>
            <a:ext cx="4644900" cy="1765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Ahora se forman grupos basados en los planetas que se han seleccionado en el paso anterior.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Si tienes tarjetas de varios planetas, se te sugiere que visites primero el planeta del que tengas más tarjetas. Si el número de tarjetas es igual para varios planetas, puedes elegir libremente cuál visitar primero.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rPr b="0" i="0" lang="es" sz="1300" u="none" cap="none" strike="noStrike">
                <a:solidFill>
                  <a:srgbClr val="666666"/>
                </a:solidFill>
                <a:latin typeface="Roboto"/>
                <a:ea typeface="Roboto"/>
                <a:cs typeface="Roboto"/>
                <a:sym typeface="Roboto"/>
              </a:rPr>
              <a:t>También puedes explorar los otros planetas desde casa.</a:t>
            </a:r>
            <a:endParaRPr b="0" i="0" sz="1300" u="none" cap="none" strike="noStrike">
              <a:solidFill>
                <a:srgbClr val="666666"/>
              </a:solidFill>
              <a:latin typeface="Roboto"/>
              <a:ea typeface="Roboto"/>
              <a:cs typeface="Roboto"/>
              <a:sym typeface="Roboto"/>
            </a:endParaRPr>
          </a:p>
        </p:txBody>
      </p:sp>
      <p:pic>
        <p:nvPicPr>
          <p:cNvPr id="310" name="Google Shape;310;p9"/>
          <p:cNvPicPr preferRelativeResize="0"/>
          <p:nvPr/>
        </p:nvPicPr>
        <p:blipFill rotWithShape="1">
          <a:blip r:embed="rId4">
            <a:alphaModFix/>
          </a:blip>
          <a:srcRect b="0" l="0" r="0" t="0"/>
          <a:stretch/>
        </p:blipFill>
        <p:spPr>
          <a:xfrm>
            <a:off x="4984663" y="317025"/>
            <a:ext cx="1333600" cy="1212350"/>
          </a:xfrm>
          <a:prstGeom prst="rect">
            <a:avLst/>
          </a:prstGeom>
          <a:noFill/>
          <a:ln>
            <a:noFill/>
          </a:ln>
        </p:spPr>
      </p:pic>
      <p:pic>
        <p:nvPicPr>
          <p:cNvPr id="311" name="Google Shape;311;p9"/>
          <p:cNvPicPr preferRelativeResize="0"/>
          <p:nvPr/>
        </p:nvPicPr>
        <p:blipFill rotWithShape="1">
          <a:blip r:embed="rId5">
            <a:alphaModFix/>
          </a:blip>
          <a:srcRect b="0" l="0" r="0" t="0"/>
          <a:stretch/>
        </p:blipFill>
        <p:spPr>
          <a:xfrm flipH="1">
            <a:off x="5378925" y="3441750"/>
            <a:ext cx="1419722" cy="1656601"/>
          </a:xfrm>
          <a:prstGeom prst="rect">
            <a:avLst/>
          </a:prstGeom>
          <a:noFill/>
          <a:ln>
            <a:noFill/>
          </a:ln>
        </p:spPr>
      </p:pic>
      <p:pic>
        <p:nvPicPr>
          <p:cNvPr id="312" name="Google Shape;312;p9"/>
          <p:cNvPicPr preferRelativeResize="0"/>
          <p:nvPr/>
        </p:nvPicPr>
        <p:blipFill rotWithShape="1">
          <a:blip r:embed="rId6">
            <a:alphaModFix/>
          </a:blip>
          <a:srcRect b="0" l="0" r="-947" t="0"/>
          <a:stretch/>
        </p:blipFill>
        <p:spPr>
          <a:xfrm>
            <a:off x="6828825" y="2933925"/>
            <a:ext cx="1572525" cy="1450575"/>
          </a:xfrm>
          <a:prstGeom prst="rect">
            <a:avLst/>
          </a:prstGeom>
          <a:noFill/>
          <a:ln>
            <a:noFill/>
          </a:ln>
        </p:spPr>
      </p:pic>
      <p:sp>
        <p:nvSpPr>
          <p:cNvPr id="313" name="Google Shape;313;p9"/>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14" name="Google Shape;314;p9"/>
          <p:cNvPicPr preferRelativeResize="0"/>
          <p:nvPr/>
        </p:nvPicPr>
        <p:blipFill rotWithShape="1">
          <a:blip r:embed="rId7">
            <a:alphaModFix/>
          </a:blip>
          <a:srcRect b="0" l="0" r="0" t="0"/>
          <a:stretch/>
        </p:blipFill>
        <p:spPr>
          <a:xfrm>
            <a:off x="260200" y="317025"/>
            <a:ext cx="936103" cy="261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10"/>
          <p:cNvPicPr preferRelativeResize="0"/>
          <p:nvPr/>
        </p:nvPicPr>
        <p:blipFill rotWithShape="1">
          <a:blip r:embed="rId3">
            <a:alphaModFix/>
          </a:blip>
          <a:srcRect b="0" l="0" r="0" t="18817"/>
          <a:stretch/>
        </p:blipFill>
        <p:spPr>
          <a:xfrm rot="5400000">
            <a:off x="5798801" y="1005625"/>
            <a:ext cx="4369050" cy="2364149"/>
          </a:xfrm>
          <a:prstGeom prst="rect">
            <a:avLst/>
          </a:prstGeom>
          <a:noFill/>
          <a:ln>
            <a:noFill/>
          </a:ln>
        </p:spPr>
      </p:pic>
      <p:sp>
        <p:nvSpPr>
          <p:cNvPr id="320" name="Google Shape;320;p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0"/>
          <p:cNvSpPr txBox="1"/>
          <p:nvPr/>
        </p:nvSpPr>
        <p:spPr>
          <a:xfrm>
            <a:off x="144400" y="14526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4: Adivina la profesión</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(15 minutos)</a:t>
            </a:r>
            <a:endParaRPr b="1" i="0" sz="1800" u="none" cap="none" strike="noStrike">
              <a:solidFill>
                <a:srgbClr val="FF1D25"/>
              </a:solidFill>
              <a:latin typeface="Oswald"/>
              <a:ea typeface="Oswald"/>
              <a:cs typeface="Oswald"/>
              <a:sym typeface="Oswald"/>
            </a:endParaRPr>
          </a:p>
        </p:txBody>
      </p:sp>
      <p:sp>
        <p:nvSpPr>
          <p:cNvPr id="322" name="Google Shape;322;p10"/>
          <p:cNvSpPr/>
          <p:nvPr/>
        </p:nvSpPr>
        <p:spPr>
          <a:xfrm>
            <a:off x="305475" y="3052050"/>
            <a:ext cx="4999800" cy="1542600"/>
          </a:xfrm>
          <a:prstGeom prst="wedgeRoundRectCallout">
            <a:avLst>
              <a:gd fmla="val 39620" name="adj1"/>
              <a:gd fmla="val -80834"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0"/>
          <p:cNvSpPr txBox="1"/>
          <p:nvPr/>
        </p:nvSpPr>
        <p:spPr>
          <a:xfrm>
            <a:off x="482925" y="3126325"/>
            <a:ext cx="4644900" cy="139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En esta fase, tendrás la oportunidad de conocer a profesionales. Para hacer esta experiencia más dinámica y divertida, las y los profesionales compartirán datos curiosos sobre su trabajo, y tendrás que adivinar de qué profesión se trata. ¡Intenta acertar!</a:t>
            </a:r>
            <a:endParaRPr b="0" i="0" sz="1400" u="none" cap="none" strike="noStrike">
              <a:solidFill>
                <a:srgbClr val="666666"/>
              </a:solidFill>
              <a:latin typeface="Roboto"/>
              <a:ea typeface="Roboto"/>
              <a:cs typeface="Roboto"/>
              <a:sym typeface="Roboto"/>
            </a:endParaRPr>
          </a:p>
        </p:txBody>
      </p:sp>
      <p:pic>
        <p:nvPicPr>
          <p:cNvPr id="324" name="Google Shape;324;p10"/>
          <p:cNvPicPr preferRelativeResize="0"/>
          <p:nvPr/>
        </p:nvPicPr>
        <p:blipFill rotWithShape="1">
          <a:blip r:embed="rId4">
            <a:alphaModFix/>
          </a:blip>
          <a:srcRect b="0" l="0" r="0" t="0"/>
          <a:stretch/>
        </p:blipFill>
        <p:spPr>
          <a:xfrm>
            <a:off x="3343913" y="45175"/>
            <a:ext cx="3440400" cy="1579800"/>
          </a:xfrm>
          <a:prstGeom prst="rect">
            <a:avLst/>
          </a:prstGeom>
          <a:noFill/>
          <a:ln>
            <a:noFill/>
          </a:ln>
        </p:spPr>
      </p:pic>
      <p:pic>
        <p:nvPicPr>
          <p:cNvPr id="325" name="Google Shape;325;p10"/>
          <p:cNvPicPr preferRelativeResize="0"/>
          <p:nvPr/>
        </p:nvPicPr>
        <p:blipFill rotWithShape="1">
          <a:blip r:embed="rId5">
            <a:alphaModFix/>
          </a:blip>
          <a:srcRect b="0" l="0" r="0" t="0"/>
          <a:stretch/>
        </p:blipFill>
        <p:spPr>
          <a:xfrm flipH="1">
            <a:off x="4895263" y="1773675"/>
            <a:ext cx="1391669" cy="1656599"/>
          </a:xfrm>
          <a:prstGeom prst="rect">
            <a:avLst/>
          </a:prstGeom>
          <a:noFill/>
          <a:ln>
            <a:noFill/>
          </a:ln>
        </p:spPr>
      </p:pic>
      <p:pic>
        <p:nvPicPr>
          <p:cNvPr id="326" name="Google Shape;326;p10"/>
          <p:cNvPicPr preferRelativeResize="0"/>
          <p:nvPr/>
        </p:nvPicPr>
        <p:blipFill rotWithShape="1">
          <a:blip r:embed="rId6">
            <a:alphaModFix/>
          </a:blip>
          <a:srcRect b="0" l="0" r="0" t="0"/>
          <a:stretch/>
        </p:blipFill>
        <p:spPr>
          <a:xfrm>
            <a:off x="6892731" y="2831299"/>
            <a:ext cx="936100" cy="1540926"/>
          </a:xfrm>
          <a:prstGeom prst="rect">
            <a:avLst/>
          </a:prstGeom>
          <a:noFill/>
          <a:ln>
            <a:noFill/>
          </a:ln>
        </p:spPr>
      </p:pic>
      <p:sp>
        <p:nvSpPr>
          <p:cNvPr id="327" name="Google Shape;327;p10"/>
          <p:cNvSpPr txBox="1"/>
          <p:nvPr/>
        </p:nvSpPr>
        <p:spPr>
          <a:xfrm>
            <a:off x="177900" y="817525"/>
            <a:ext cx="49332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Un Viaje al Espacio Vocacional STEM: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28" name="Google Shape;328;p10"/>
          <p:cNvPicPr preferRelativeResize="0"/>
          <p:nvPr/>
        </p:nvPicPr>
        <p:blipFill rotWithShape="1">
          <a:blip r:embed="rId7">
            <a:alphaModFix/>
          </a:blip>
          <a:srcRect b="0" l="0" r="0" t="0"/>
          <a:stretch/>
        </p:blipFill>
        <p:spPr>
          <a:xfrm>
            <a:off x="260200" y="317025"/>
            <a:ext cx="936103" cy="261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