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andara"/>
      <p:regular r:id="rId22"/>
      <p:bold r:id="rId23"/>
      <p:italic r:id="rId24"/>
      <p:boldItalic r:id="rId25"/>
    </p:embeddedFont>
    <p:embeddedFont>
      <p:font typeface="Oswal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6NfJ4ifRBQG5zWqAiwRrM49+F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andara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andara-italic.fntdata"/><Relationship Id="rId23" Type="http://schemas.openxmlformats.org/officeDocument/2006/relationships/font" Target="fonts/Candar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swald-regular.fntdata"/><Relationship Id="rId25" Type="http://schemas.openxmlformats.org/officeDocument/2006/relationships/font" Target="fonts/Candara-boldItalic.fntdata"/><Relationship Id="rId28" Type="http://customschemas.google.com/relationships/presentationmetadata" Target="metadata"/><Relationship Id="rId27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1a064f1fad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31a064f1fa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395c9f15e9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3395c9f15e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7767250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337767250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77672505c_0_2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377672505c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1a064f1fad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1a064f1fa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1" Type="http://schemas.openxmlformats.org/officeDocument/2006/relationships/image" Target="../media/image1.png"/><Relationship Id="rId10" Type="http://schemas.openxmlformats.org/officeDocument/2006/relationships/image" Target="../media/image5.jp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0.jpg"/><Relationship Id="rId8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5"/>
          <p:cNvSpPr/>
          <p:nvPr>
            <p:ph idx="2" type="pic"/>
          </p:nvPr>
        </p:nvSpPr>
        <p:spPr>
          <a:xfrm>
            <a:off x="6996000" y="-2750"/>
            <a:ext cx="2225700" cy="3902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5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6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6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37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37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8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38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9"/>
          <p:cNvSpPr/>
          <p:nvPr/>
        </p:nvSpPr>
        <p:spPr>
          <a:xfrm>
            <a:off x="6777675" y="2465900"/>
            <a:ext cx="2366400" cy="2677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9"/>
          <p:cNvSpPr/>
          <p:nvPr>
            <p:ph idx="2" type="pic"/>
          </p:nvPr>
        </p:nvSpPr>
        <p:spPr>
          <a:xfrm>
            <a:off x="7308125" y="-9550"/>
            <a:ext cx="1830000" cy="41469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9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10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0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0"/>
          <p:cNvSpPr/>
          <p:nvPr>
            <p:ph idx="2" type="pic"/>
          </p:nvPr>
        </p:nvSpPr>
        <p:spPr>
          <a:xfrm>
            <a:off x="5767800" y="2745425"/>
            <a:ext cx="2853000" cy="19017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4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4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"/>
          <p:cNvSpPr/>
          <p:nvPr/>
        </p:nvSpPr>
        <p:spPr>
          <a:xfrm>
            <a:off x="6777675" y="0"/>
            <a:ext cx="2366400" cy="42411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4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" name="Google Shape;14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3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3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43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3A2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4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3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5" name="Google Shape;15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4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" name="Google Shape;15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E6AE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4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44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5173150" y="-3850"/>
            <a:ext cx="3970800" cy="43293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" name="Google Shape;11;p27"/>
          <p:cNvPicPr preferRelativeResize="0"/>
          <p:nvPr/>
        </p:nvPicPr>
        <p:blipFill rotWithShape="1">
          <a:blip r:embed="rId2">
            <a:alphaModFix amt="23000"/>
          </a:blip>
          <a:srcRect b="0" l="0" r="0" t="0"/>
          <a:stretch/>
        </p:blipFill>
        <p:spPr>
          <a:xfrm>
            <a:off x="5173200" y="-3809"/>
            <a:ext cx="3970750" cy="247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100" y="263675"/>
            <a:ext cx="2512649" cy="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" name="Google Shape;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5" name="Google Shape;15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7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27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7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7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" name="Google Shape;2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7589" y="4499227"/>
            <a:ext cx="1312090" cy="9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/>
          <p:cNvPicPr preferRelativeResize="0"/>
          <p:nvPr/>
        </p:nvPicPr>
        <p:blipFill rotWithShape="1">
          <a:blip r:embed="rId7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/>
          <p:cNvPicPr preferRelativeResize="0"/>
          <p:nvPr/>
        </p:nvPicPr>
        <p:blipFill rotWithShape="1">
          <a:blip r:embed="rId8">
            <a:alphaModFix/>
          </a:blip>
          <a:srcRect b="19450" l="10826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9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27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" name="Google Shape;25;p27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7"/>
          <p:cNvSpPr/>
          <p:nvPr>
            <p:ph idx="2" type="pic"/>
          </p:nvPr>
        </p:nvSpPr>
        <p:spPr>
          <a:xfrm>
            <a:off x="4356350" y="2303450"/>
            <a:ext cx="3366300" cy="20220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7"/>
          <p:cNvSpPr txBox="1"/>
          <p:nvPr>
            <p:ph type="title"/>
          </p:nvPr>
        </p:nvSpPr>
        <p:spPr>
          <a:xfrm>
            <a:off x="386800" y="1171150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swald"/>
              <a:buNone/>
              <a:defRPr sz="3000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3" type="title"/>
          </p:nvPr>
        </p:nvSpPr>
        <p:spPr>
          <a:xfrm>
            <a:off x="386800" y="2303450"/>
            <a:ext cx="34404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swald"/>
              <a:buNone/>
              <a:defRPr sz="18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31" name="Google Shape;31;p27"/>
          <p:cNvSpPr txBox="1"/>
          <p:nvPr>
            <p:ph idx="4" type="title"/>
          </p:nvPr>
        </p:nvSpPr>
        <p:spPr>
          <a:xfrm>
            <a:off x="386800" y="3172875"/>
            <a:ext cx="36033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3000"/>
              <a:buFont typeface="Oswald"/>
              <a:buNone/>
              <a:defRPr sz="3000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5">
  <p:cSld name="CUSTOM_15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5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5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5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45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6">
  <p:cSld name="CUSTOM_16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6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46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46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3900" y="332250"/>
            <a:ext cx="1499625" cy="41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8"/>
          <p:cNvSpPr/>
          <p:nvPr/>
        </p:nvSpPr>
        <p:spPr>
          <a:xfrm>
            <a:off x="0" y="822000"/>
            <a:ext cx="2208900" cy="432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8"/>
          <p:cNvSpPr/>
          <p:nvPr>
            <p:ph idx="2" type="pic"/>
          </p:nvPr>
        </p:nvSpPr>
        <p:spPr>
          <a:xfrm>
            <a:off x="1024625" y="1935100"/>
            <a:ext cx="1830000" cy="3219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8"/>
          <p:cNvSpPr txBox="1"/>
          <p:nvPr>
            <p:ph type="title"/>
          </p:nvPr>
        </p:nvSpPr>
        <p:spPr>
          <a:xfrm>
            <a:off x="2442850" y="1184725"/>
            <a:ext cx="6955200" cy="6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Oswald"/>
              <a:buNone/>
              <a:defRPr sz="3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" type="subTitle"/>
          </p:nvPr>
        </p:nvSpPr>
        <p:spPr>
          <a:xfrm>
            <a:off x="3779625" y="2005775"/>
            <a:ext cx="5265600" cy="30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Oswald"/>
              <a:buNone/>
              <a:defRPr b="0" i="0" sz="20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9"/>
          <p:cNvSpPr/>
          <p:nvPr>
            <p:ph idx="2" type="pic"/>
          </p:nvPr>
        </p:nvSpPr>
        <p:spPr>
          <a:xfrm>
            <a:off x="5238525" y="2691125"/>
            <a:ext cx="3380100" cy="1840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8">
  <p:cSld name="CUSTOM_18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/>
          <p:nvPr/>
        </p:nvSpPr>
        <p:spPr>
          <a:xfrm>
            <a:off x="6777675" y="0"/>
            <a:ext cx="2396400" cy="42411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30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>
            <a:off x="4089000" y="88450"/>
            <a:ext cx="958500" cy="915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>
            <p:ph idx="2" type="pic"/>
          </p:nvPr>
        </p:nvSpPr>
        <p:spPr>
          <a:xfrm>
            <a:off x="7138500" y="-2750"/>
            <a:ext cx="2016900" cy="4587300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1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 txBox="1"/>
          <p:nvPr>
            <p:ph type="title"/>
          </p:nvPr>
        </p:nvSpPr>
        <p:spPr>
          <a:xfrm>
            <a:off x="177900" y="752425"/>
            <a:ext cx="56796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31"/>
          <p:cNvSpPr txBox="1"/>
          <p:nvPr>
            <p:ph idx="1" type="subTitle"/>
          </p:nvPr>
        </p:nvSpPr>
        <p:spPr>
          <a:xfrm>
            <a:off x="177900" y="1506900"/>
            <a:ext cx="51843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7">
  <p:cSld name="CUSTOM_17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2"/>
          <p:cNvSpPr/>
          <p:nvPr/>
        </p:nvSpPr>
        <p:spPr>
          <a:xfrm>
            <a:off x="5119925" y="2450650"/>
            <a:ext cx="3047700" cy="14415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32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" name="Google Shape;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33"/>
          <p:cNvCxnSpPr/>
          <p:nvPr/>
        </p:nvCxnSpPr>
        <p:spPr>
          <a:xfrm>
            <a:off x="730775" y="3197525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33"/>
          <p:cNvCxnSpPr/>
          <p:nvPr/>
        </p:nvCxnSpPr>
        <p:spPr>
          <a:xfrm>
            <a:off x="5437425" y="3227100"/>
            <a:ext cx="0" cy="594300"/>
          </a:xfrm>
          <a:prstGeom prst="straightConnector1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33"/>
          <p:cNvSpPr/>
          <p:nvPr/>
        </p:nvSpPr>
        <p:spPr>
          <a:xfrm>
            <a:off x="448850" y="2280588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448850" y="38709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/>
          <p:nvPr/>
        </p:nvSpPr>
        <p:spPr>
          <a:xfrm>
            <a:off x="5151675" y="2295450"/>
            <a:ext cx="571500" cy="777300"/>
          </a:xfrm>
          <a:prstGeom prst="rect">
            <a:avLst/>
          </a:prstGeom>
          <a:noFill/>
          <a:ln cap="flat" cmpd="sng" w="9525">
            <a:solidFill>
              <a:srgbClr val="50C2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5180813" y="3886275"/>
            <a:ext cx="571500" cy="777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3"/>
          <p:cNvSpPr txBox="1"/>
          <p:nvPr/>
        </p:nvSpPr>
        <p:spPr>
          <a:xfrm>
            <a:off x="707325" y="2668263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/>
          <p:nvPr/>
        </p:nvSpPr>
        <p:spPr>
          <a:xfrm>
            <a:off x="707325" y="42448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 txBox="1"/>
          <p:nvPr/>
        </p:nvSpPr>
        <p:spPr>
          <a:xfrm>
            <a:off x="5428375" y="26577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rgbClr val="50C2E4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2100" u="none" cap="none" strike="noStrike">
              <a:solidFill>
                <a:srgbClr val="50C2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 txBox="1"/>
          <p:nvPr/>
        </p:nvSpPr>
        <p:spPr>
          <a:xfrm>
            <a:off x="5428375" y="4293900"/>
            <a:ext cx="441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" sz="2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5584600" y="0"/>
            <a:ext cx="3559500" cy="9624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3"/>
          <p:cNvSpPr txBox="1"/>
          <p:nvPr>
            <p:ph idx="2" type="subTitle"/>
          </p:nvPr>
        </p:nvSpPr>
        <p:spPr>
          <a:xfrm>
            <a:off x="1148625" y="2177763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3"/>
          <p:cNvSpPr txBox="1"/>
          <p:nvPr>
            <p:ph idx="3" type="subTitle"/>
          </p:nvPr>
        </p:nvSpPr>
        <p:spPr>
          <a:xfrm>
            <a:off x="1148625" y="3730750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3"/>
          <p:cNvSpPr txBox="1"/>
          <p:nvPr>
            <p:ph idx="4" type="subTitle"/>
          </p:nvPr>
        </p:nvSpPr>
        <p:spPr>
          <a:xfrm>
            <a:off x="5790000" y="37467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33"/>
          <p:cNvSpPr txBox="1"/>
          <p:nvPr>
            <p:ph idx="5" type="subTitle"/>
          </p:nvPr>
        </p:nvSpPr>
        <p:spPr>
          <a:xfrm>
            <a:off x="5752325" y="2115375"/>
            <a:ext cx="36282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"/>
              <a:buNone/>
              <a:defRPr b="0" i="0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6785650" y="-2750"/>
            <a:ext cx="2366400" cy="4525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/>
          <p:nvPr/>
        </p:nvSpPr>
        <p:spPr>
          <a:xfrm>
            <a:off x="5119925" y="2450650"/>
            <a:ext cx="3047700" cy="12093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4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4"/>
          <p:cNvSpPr txBox="1"/>
          <p:nvPr>
            <p:ph type="title"/>
          </p:nvPr>
        </p:nvSpPr>
        <p:spPr>
          <a:xfrm>
            <a:off x="177900" y="752425"/>
            <a:ext cx="54474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Oswald"/>
              <a:buNone/>
              <a:defRPr sz="24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" type="subTitle"/>
          </p:nvPr>
        </p:nvSpPr>
        <p:spPr>
          <a:xfrm>
            <a:off x="177900" y="1506900"/>
            <a:ext cx="5184300" cy="4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1800"/>
              <a:buFont typeface="Oswald"/>
              <a:buNone/>
              <a:defRPr b="1" i="0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34"/>
          <p:cNvSpPr txBox="1"/>
          <p:nvPr>
            <p:ph idx="3" type="subTitle"/>
          </p:nvPr>
        </p:nvSpPr>
        <p:spPr>
          <a:xfrm>
            <a:off x="5276525" y="2610850"/>
            <a:ext cx="2734500" cy="8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swald"/>
              <a:buNone/>
              <a:defRPr b="0" i="0" sz="19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3" name="Google Shape;9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 </a:t>
            </a:r>
            <a:r>
              <a:rPr lang="es">
                <a:solidFill>
                  <a:srgbClr val="FF1D25"/>
                </a:solidFill>
              </a:rPr>
              <a:t>I</a:t>
            </a:r>
            <a:r>
              <a:rPr lang="es"/>
              <a:t> </a:t>
            </a:r>
            <a:fld id="{00000000-1234-1234-1234-123412341234}" type="slidenum">
              <a:rPr lang="es"/>
              <a:t>‹#›</a:t>
            </a:fld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1.png"/><Relationship Id="rId13" Type="http://schemas.openxmlformats.org/officeDocument/2006/relationships/image" Target="../media/image21.pn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10.jp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57.png"/><Relationship Id="rId5" Type="http://schemas.openxmlformats.org/officeDocument/2006/relationships/image" Target="../media/image48.png"/><Relationship Id="rId6" Type="http://schemas.openxmlformats.org/officeDocument/2006/relationships/hyperlink" Target="https://galaxia.steam.eus/" TargetMode="External"/><Relationship Id="rId7" Type="http://schemas.openxmlformats.org/officeDocument/2006/relationships/image" Target="../media/image50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61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image" Target="../media/image60.png"/><Relationship Id="rId5" Type="http://schemas.openxmlformats.org/officeDocument/2006/relationships/image" Target="../media/image23.png"/><Relationship Id="rId6" Type="http://schemas.openxmlformats.org/officeDocument/2006/relationships/image" Target="../media/image51.png"/><Relationship Id="rId7" Type="http://schemas.openxmlformats.org/officeDocument/2006/relationships/image" Target="../media/image59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1.png"/><Relationship Id="rId13" Type="http://schemas.openxmlformats.org/officeDocument/2006/relationships/image" Target="../media/image21.png"/><Relationship Id="rId1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g"/><Relationship Id="rId5" Type="http://schemas.openxmlformats.org/officeDocument/2006/relationships/image" Target="../media/image4.png"/><Relationship Id="rId6" Type="http://schemas.openxmlformats.org/officeDocument/2006/relationships/image" Target="../media/image10.jp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2.jpg"/><Relationship Id="rId6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3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39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g"/><Relationship Id="rId4" Type="http://schemas.openxmlformats.org/officeDocument/2006/relationships/image" Target="../media/image29.png"/><Relationship Id="rId5" Type="http://schemas.openxmlformats.org/officeDocument/2006/relationships/image" Target="../media/image40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2.png"/><Relationship Id="rId5" Type="http://schemas.openxmlformats.org/officeDocument/2006/relationships/image" Target="../media/image42.png"/><Relationship Id="rId6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35.png"/><Relationship Id="rId5" Type="http://schemas.openxmlformats.org/officeDocument/2006/relationships/image" Target="../media/image30.png"/><Relationship Id="rId6" Type="http://schemas.openxmlformats.org/officeDocument/2006/relationships/image" Target="../media/image43.pn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34.png"/><Relationship Id="rId7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45.png"/><Relationship Id="rId5" Type="http://schemas.openxmlformats.org/officeDocument/2006/relationships/image" Target="../media/image47.png"/><Relationship Id="rId6" Type="http://schemas.openxmlformats.org/officeDocument/2006/relationships/image" Target="../media/image56.png"/><Relationship Id="rId7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3" name="Google Shape;18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4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4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8" name="Google Shape;188;p4"/>
          <p:cNvPicPr preferRelativeResize="0"/>
          <p:nvPr/>
        </p:nvPicPr>
        <p:blipFill rotWithShape="1">
          <a:blip r:embed="rId6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7">
            <a:alphaModFix/>
          </a:blip>
          <a:srcRect b="19450" l="10826" r="6317" t="5875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8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4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4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3" name="Google Shape;193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140650" y="1488425"/>
            <a:ext cx="32256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Nire planetarik gogokoena: bidaia bat STEM bokazio-espaziora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11">
            <a:alphaModFix/>
          </a:blip>
          <a:srcRect b="0" l="0" r="0" t="18817"/>
          <a:stretch/>
        </p:blipFill>
        <p:spPr>
          <a:xfrm rot="5400000">
            <a:off x="5558375" y="842200"/>
            <a:ext cx="4438851" cy="26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84724" y="620150"/>
            <a:ext cx="5279237" cy="30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4208652" y="4339698"/>
            <a:ext cx="3000000" cy="300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1a064f1fad_0_90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31a064f1fad_0_9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g31a064f1fad_0_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4901100" y="-683700"/>
            <a:ext cx="577750" cy="19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31a064f1fad_0_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4878" y="3153629"/>
            <a:ext cx="1200450" cy="120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g31a064f1fad_0_90"/>
          <p:cNvSpPr/>
          <p:nvPr/>
        </p:nvSpPr>
        <p:spPr>
          <a:xfrm>
            <a:off x="1563975" y="2748350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1a064f1fad_0_90"/>
          <p:cNvSpPr txBox="1"/>
          <p:nvPr/>
        </p:nvSpPr>
        <p:spPr>
          <a:xfrm>
            <a:off x="260200" y="1833089"/>
            <a:ext cx="54168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Aztertu zure </a:t>
            </a:r>
            <a:r>
              <a:rPr b="1" lang="es" sz="13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PLANETA</a:t>
            </a: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ko lanbideen informazio-fitxak, banaka edo taldean. Erabili galdera hauek zeure burua gidatzeko: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31a064f1fad_0_90"/>
          <p:cNvSpPr/>
          <p:nvPr/>
        </p:nvSpPr>
        <p:spPr>
          <a:xfrm>
            <a:off x="1581632" y="3247927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1a064f1fad_0_90"/>
          <p:cNvSpPr/>
          <p:nvPr/>
        </p:nvSpPr>
        <p:spPr>
          <a:xfrm>
            <a:off x="1563975" y="3704284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1a064f1fad_0_90"/>
          <p:cNvSpPr/>
          <p:nvPr/>
        </p:nvSpPr>
        <p:spPr>
          <a:xfrm>
            <a:off x="1563975" y="4131373"/>
            <a:ext cx="4999800" cy="351300"/>
          </a:xfrm>
          <a:prstGeom prst="wedgeRoundRectCallout">
            <a:avLst>
              <a:gd fmla="val -57129" name="adj1"/>
              <a:gd fmla="val 2557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g31a064f1fad_0_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575" y="2748345"/>
            <a:ext cx="1391349" cy="159583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1a064f1fad_0_90"/>
          <p:cNvSpPr txBox="1"/>
          <p:nvPr/>
        </p:nvSpPr>
        <p:spPr>
          <a:xfrm>
            <a:off x="1598650" y="2717337"/>
            <a:ext cx="4563900" cy="1785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dira lanbide honen erantzukizun nagusiak?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trebetasun edo ezagutza behar dira lanbide honetan aritzeko?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Non egin ohi dute lan arlo honetako profesionalek?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Zer aukera eskaintzen ditu karrera honek etorkizunerako?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g31a064f1fad_0_90"/>
          <p:cNvSpPr txBox="1"/>
          <p:nvPr/>
        </p:nvSpPr>
        <p:spPr>
          <a:xfrm>
            <a:off x="470689" y="4556067"/>
            <a:ext cx="8035800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Zalantzarik baduzu edo lanbideren bati buruzko informazio gehiago nahi baduzu, zure galderei erantzuteko eta lan-esperientzia partekatzeko prest egongo diren profesionalak izango dituzu.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g31a064f1fad_0_90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46" name="Google Shape;346;g31a064f1fad_0_9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1a064f1fad_0_90"/>
          <p:cNvSpPr txBox="1"/>
          <p:nvPr/>
        </p:nvSpPr>
        <p:spPr>
          <a:xfrm>
            <a:off x="177900" y="1283279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 Planetetan nabigatzea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3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8000" y="4594500"/>
            <a:ext cx="1862457" cy="5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5550" y="3037725"/>
            <a:ext cx="1200175" cy="12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502151" y="390513"/>
            <a:ext cx="1057453" cy="159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3"/>
          <p:cNvSpPr txBox="1"/>
          <p:nvPr/>
        </p:nvSpPr>
        <p:spPr>
          <a:xfrm>
            <a:off x="260200" y="2041534"/>
            <a:ext cx="6204393" cy="2410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Zein lanbide interesatu zaizu gehien eta sakonago ikertzea gustatuko litzaizuke?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Hartu minutu batzuk pentsatzeko eta gehien erakartzen zaituen lanbidea aukeratzeko.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Ondoren, zure aukera eta lanbide hori ikertzeko arrazoi labur bat idatzi beharko dituzu. </a:t>
            </a: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Konpromiso horrek </a:t>
            </a: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zure bokazio-aurkikuntzaren prozesuan sakontzen lagunduko dizu.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Ikerketa-proiektu bat </a:t>
            </a: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egin dezakezu, eta lanbide horretan aritzeko behar diren ikasketak, ikastaroak edo ziurtagiriak aurkitu. Lan-lekuak, rol desberdinak eta lan-merkatua arlo horretan nola dagoen ere azter dezakezu.</a:t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Azkenik, lanbide honek gizartean duen eraginari buruz </a:t>
            </a:r>
            <a:r>
              <a:rPr b="1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hausnartu</a:t>
            </a:r>
            <a:r>
              <a:rPr b="0" i="0" lang="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(aurrerapen zientifikoak, teknologikoak edo pertsonen bizi-kalitatea hobetzea).</a:t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 txBox="1"/>
          <p:nvPr/>
        </p:nvSpPr>
        <p:spPr>
          <a:xfrm>
            <a:off x="260200" y="1237276"/>
            <a:ext cx="5455500" cy="774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6. Urratsa: Konpromisoa eta ikerketa-proiektua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(10 minutu)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16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323250" y="1649325"/>
            <a:ext cx="4335836" cy="786900"/>
          </a:xfrm>
          <a:prstGeom prst="wedgeRoundRectCallout">
            <a:avLst>
              <a:gd fmla="val 21979" name="adj1"/>
              <a:gd fmla="val 49129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780300" y="2626750"/>
            <a:ext cx="4999800" cy="786900"/>
          </a:xfrm>
          <a:prstGeom prst="wedgeRoundRectCallout">
            <a:avLst>
              <a:gd fmla="val 50233" name="adj1"/>
              <a:gd fmla="val 19542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>
            <a:off x="212625" y="3635300"/>
            <a:ext cx="5266674" cy="786900"/>
          </a:xfrm>
          <a:prstGeom prst="wedgeRoundRectCallout">
            <a:avLst>
              <a:gd fmla="val 23434" name="adj1"/>
              <a:gd fmla="val 51258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4925" y="11"/>
            <a:ext cx="998830" cy="98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0600" y="2772333"/>
            <a:ext cx="1076425" cy="149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23751" y="564089"/>
            <a:ext cx="1402425" cy="1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GAUZATZEKO GOMENDIOAK: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75" name="Google Shape;375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6"/>
          <p:cNvSpPr txBox="1"/>
          <p:nvPr/>
        </p:nvSpPr>
        <p:spPr>
          <a:xfrm>
            <a:off x="478421" y="1683741"/>
            <a:ext cx="4745330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Ziurtatu Interneteko sarbidea duzula, plataformaren informazioa berrikusi ahal izateko.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16"/>
          <p:cNvSpPr txBox="1"/>
          <p:nvPr/>
        </p:nvSpPr>
        <p:spPr>
          <a:xfrm>
            <a:off x="957750" y="2757923"/>
            <a:ext cx="4644900" cy="924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Erabili espazio lasai bat, kontzentratu ahal izateko.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16"/>
          <p:cNvSpPr txBox="1"/>
          <p:nvPr/>
        </p:nvSpPr>
        <p:spPr>
          <a:xfrm>
            <a:off x="279070" y="3635300"/>
            <a:ext cx="5200229" cy="644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Galderarik baduzu edo laguntza behar baduzu, ez izan zalantzarik eta galdetu programaren gidariari edo konfiantzazko pertsona bati.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3395c9f15e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4542" y="4717502"/>
            <a:ext cx="510277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4" name="Google Shape;384;g3395c9f15e9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9042" y="4698988"/>
            <a:ext cx="438235" cy="237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85" name="Google Shape;385;g3395c9f15e9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94" y="4499219"/>
            <a:ext cx="713956" cy="4447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g3395c9f15e9_0_3"/>
          <p:cNvCxnSpPr/>
          <p:nvPr/>
        </p:nvCxnSpPr>
        <p:spPr>
          <a:xfrm>
            <a:off x="559822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g3395c9f15e9_0_3"/>
          <p:cNvCxnSpPr/>
          <p:nvPr/>
        </p:nvCxnSpPr>
        <p:spPr>
          <a:xfrm>
            <a:off x="6335005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g3395c9f15e9_0_3"/>
          <p:cNvCxnSpPr/>
          <p:nvPr/>
        </p:nvCxnSpPr>
        <p:spPr>
          <a:xfrm>
            <a:off x="7115192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g3395c9f15e9_0_3"/>
          <p:cNvCxnSpPr/>
          <p:nvPr/>
        </p:nvCxnSpPr>
        <p:spPr>
          <a:xfrm>
            <a:off x="7895379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g3395c9f15e9_0_3"/>
          <p:cNvPicPr preferRelativeResize="0"/>
          <p:nvPr/>
        </p:nvPicPr>
        <p:blipFill rotWithShape="1">
          <a:blip r:embed="rId6">
            <a:alphaModFix/>
          </a:blip>
          <a:srcRect b="9910" l="3997" r="3460" t="17430"/>
          <a:stretch/>
        </p:blipFill>
        <p:spPr>
          <a:xfrm>
            <a:off x="5621975" y="4717502"/>
            <a:ext cx="700277" cy="1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3395c9f15e9_0_3"/>
          <p:cNvPicPr preferRelativeResize="0"/>
          <p:nvPr/>
        </p:nvPicPr>
        <p:blipFill rotWithShape="1">
          <a:blip r:embed="rId7">
            <a:alphaModFix/>
          </a:blip>
          <a:srcRect b="19444" l="10829" r="6313" t="5877"/>
          <a:stretch/>
        </p:blipFill>
        <p:spPr>
          <a:xfrm>
            <a:off x="6435914" y="4653706"/>
            <a:ext cx="601776" cy="30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g3395c9f15e9_0_3"/>
          <p:cNvPicPr preferRelativeResize="0"/>
          <p:nvPr/>
        </p:nvPicPr>
        <p:blipFill rotWithShape="1">
          <a:blip r:embed="rId8">
            <a:alphaModFix/>
          </a:blip>
          <a:srcRect b="30665" l="4977" r="4688" t="26089"/>
          <a:stretch/>
        </p:blipFill>
        <p:spPr>
          <a:xfrm>
            <a:off x="7208652" y="4698009"/>
            <a:ext cx="625153" cy="2237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g3395c9f15e9_0_3"/>
          <p:cNvCxnSpPr/>
          <p:nvPr/>
        </p:nvCxnSpPr>
        <p:spPr>
          <a:xfrm>
            <a:off x="49669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g3395c9f15e9_0_3"/>
          <p:cNvCxnSpPr/>
          <p:nvPr/>
        </p:nvCxnSpPr>
        <p:spPr>
          <a:xfrm>
            <a:off x="8528373" y="4678452"/>
            <a:ext cx="0" cy="283800"/>
          </a:xfrm>
          <a:prstGeom prst="straightConnector1">
            <a:avLst/>
          </a:prstGeom>
          <a:noFill/>
          <a:ln cap="flat" cmpd="sng" w="9525">
            <a:solidFill>
              <a:srgbClr val="FF626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g3395c9f15e9_0_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22525" y="4663825"/>
            <a:ext cx="275472" cy="30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g3395c9f15e9_0_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87612" y="4653688"/>
            <a:ext cx="601776" cy="26163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395c9f15e9_0_3"/>
          <p:cNvSpPr txBox="1"/>
          <p:nvPr/>
        </p:nvSpPr>
        <p:spPr>
          <a:xfrm>
            <a:off x="140650" y="1488425"/>
            <a:ext cx="3225600" cy="2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33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Nire planetarik gogokoena: bidaia bat STEM bokazio-espaziora</a:t>
            </a:r>
            <a:endParaRPr b="1" i="0" sz="3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98" name="Google Shape;398;g3395c9f15e9_0_3"/>
          <p:cNvPicPr preferRelativeResize="0"/>
          <p:nvPr/>
        </p:nvPicPr>
        <p:blipFill rotWithShape="1">
          <a:blip r:embed="rId11">
            <a:alphaModFix/>
          </a:blip>
          <a:srcRect b="0" l="0" r="0" t="18817"/>
          <a:stretch/>
        </p:blipFill>
        <p:spPr>
          <a:xfrm rot="5400000">
            <a:off x="5558375" y="842200"/>
            <a:ext cx="4438851" cy="26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3395c9f15e9_0_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484724" y="620150"/>
            <a:ext cx="5279237" cy="30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3395c9f15e9_0_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0650" y="141750"/>
            <a:ext cx="2783949" cy="9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3395c9f15e9_0_3"/>
          <p:cNvSpPr txBox="1"/>
          <p:nvPr/>
        </p:nvSpPr>
        <p:spPr>
          <a:xfrm>
            <a:off x="4208652" y="4339698"/>
            <a:ext cx="3000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0" i="0" lang="es" sz="7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Erakunde parte-hartzaileak:</a:t>
            </a:r>
            <a:endParaRPr b="0" i="0" sz="7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77672505c_0_0"/>
          <p:cNvSpPr txBox="1"/>
          <p:nvPr/>
        </p:nvSpPr>
        <p:spPr>
          <a:xfrm>
            <a:off x="177900" y="817525"/>
            <a:ext cx="398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ABIAPUNTUA: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5" name="Google Shape;205;g3377672505c_0_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377672505c_0_0"/>
          <p:cNvSpPr txBox="1"/>
          <p:nvPr/>
        </p:nvSpPr>
        <p:spPr>
          <a:xfrm>
            <a:off x="260200" y="1233107"/>
            <a:ext cx="85080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Ikastetxeak, Europako Espazio Agentziaren (ESA) gonbidapen berezi bati esker, gogotsu iragarri du jarduera hau: "</a:t>
            </a:r>
            <a:r>
              <a:rPr b="1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Nire planetarik gogokoena: bidaia bat STEM bokazio-espaziora</a:t>
            </a:r>
            <a:r>
              <a:rPr b="0" i="0" lang="es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". Europako Espazio Agentziaren (ESA) gonbidapen berezi bati esker, STEM lanbideak modu berdingabean eta zirraragarrian esploratzeko aukera izango duzu. Presta zaitez unibertsoa garatzen laguntzen duten profesional grinatsuak bizi diren planetak esploratzeko.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3377672505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3377672505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4821" y="-4"/>
            <a:ext cx="772100" cy="5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377672505c_0_0"/>
          <p:cNvPicPr preferRelativeResize="0"/>
          <p:nvPr/>
        </p:nvPicPr>
        <p:blipFill rotWithShape="1">
          <a:blip r:embed="rId5">
            <a:alphaModFix/>
          </a:blip>
          <a:srcRect b="24108" l="0" r="0" t="31303"/>
          <a:stretch/>
        </p:blipFill>
        <p:spPr>
          <a:xfrm>
            <a:off x="-76200" y="2779073"/>
            <a:ext cx="9453752" cy="18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377672505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05184" y="2627525"/>
            <a:ext cx="4233784" cy="241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193367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71404" y="1960430"/>
            <a:ext cx="1340081" cy="8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Talde-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esplorazioa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33125" y="1933675"/>
            <a:ext cx="1692600" cy="67709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"/>
          <p:cNvSpPr txBox="1"/>
          <p:nvPr/>
        </p:nvSpPr>
        <p:spPr>
          <a:xfrm>
            <a:off x="2636325" y="1915750"/>
            <a:ext cx="1589400" cy="80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Galderen</a:t>
            </a:r>
            <a:r>
              <a:rPr b="1" i="0" lang="es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dinamika</a:t>
            </a:r>
            <a:r>
              <a:rPr b="1" i="0" lang="es" sz="18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326250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6"/>
          <p:cNvSpPr txBox="1"/>
          <p:nvPr/>
        </p:nvSpPr>
        <p:spPr>
          <a:xfrm>
            <a:off x="297013" y="3789510"/>
            <a:ext cx="1811400" cy="4949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Asmatu lanbidea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544925" y="368432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6"/>
          <p:cNvSpPr txBox="1"/>
          <p:nvPr/>
        </p:nvSpPr>
        <p:spPr>
          <a:xfrm>
            <a:off x="2648125" y="3666400"/>
            <a:ext cx="1692600" cy="741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Planetetan nabigatzea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4585238" y="3684325"/>
            <a:ext cx="1692600" cy="92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 txBox="1"/>
          <p:nvPr/>
        </p:nvSpPr>
        <p:spPr>
          <a:xfrm>
            <a:off x="4688438" y="3666400"/>
            <a:ext cx="1589400" cy="98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Konpromisoa eta ikerketa-proiektua</a:t>
            </a:r>
            <a:endParaRPr b="1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3580862" y="-542963"/>
            <a:ext cx="1052500" cy="15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9716" y="2640671"/>
            <a:ext cx="1125360" cy="169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6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4740000" y="1933675"/>
            <a:ext cx="1692600" cy="7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"/>
          <p:cNvSpPr txBox="1"/>
          <p:nvPr/>
        </p:nvSpPr>
        <p:spPr>
          <a:xfrm>
            <a:off x="4843200" y="1915750"/>
            <a:ext cx="1589400" cy="8027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Taldeak osatzea </a:t>
            </a:r>
            <a:endParaRPr b="0" i="0" sz="16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42113" y="159476"/>
            <a:ext cx="1398713" cy="170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 txBox="1"/>
          <p:nvPr/>
        </p:nvSpPr>
        <p:spPr>
          <a:xfrm>
            <a:off x="177900" y="828411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33" name="Google Shape;23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/>
          <p:nvPr/>
        </p:nvSpPr>
        <p:spPr>
          <a:xfrm>
            <a:off x="2473970" y="1488137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250037" y="1477094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4562927" y="3169900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6.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2533125" y="3151975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5.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260200" y="3186774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4676031" y="1488137"/>
            <a:ext cx="136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</a:t>
            </a:r>
            <a:endParaRPr b="1" i="0" sz="18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7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7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242508" y="1205061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1. Urratsa: Talde-esplorazioa 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394300" y="2082325"/>
            <a:ext cx="4711500" cy="2289900"/>
          </a:xfrm>
          <a:prstGeom prst="wedgeRoundRectCallout">
            <a:avLst>
              <a:gd fmla="val 62987" name="adj1"/>
              <a:gd fmla="val 33080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555300" y="2267796"/>
            <a:ext cx="4423800" cy="19189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 bakoitzak lanbide bat du: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Osasuna, Zientzia, Eraikuntza, Energia, Mundu Digitala, eta Industria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Zure misioa da zein planetan bizitzea gustatuko litzaizukeen eta profesionalki garatzea.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Aireratzeko prest?</a:t>
            </a:r>
            <a:endParaRPr b="1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Erabili oinarri hau inspirazio gisa lan egiten duzun bitartean.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79100" y="199525"/>
            <a:ext cx="1821350" cy="97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4653" y="3143800"/>
            <a:ext cx="1406895" cy="1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485694" y="3603250"/>
            <a:ext cx="1105526" cy="1517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7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3" name="Google Shape;253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8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382200" y="2145750"/>
            <a:ext cx="4813800" cy="1794900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1544950" y="2329891"/>
            <a:ext cx="44883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Fase honetan, bi baliabide garrantzitsu erabiliko dituzu: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Galderen bilduma 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eta </a:t>
            </a:r>
            <a:r>
              <a:rPr b="1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Planeten txartelak</a:t>
            </a: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Gidariak, hasteko, bildumako galdera batzuk irakurriko ditu, zure interesak lanbide desberdinekin lotzeko diseinatuak.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2" name="Google Shape;2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7650" y="0"/>
            <a:ext cx="1827300" cy="107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8"/>
          <p:cNvSpPr/>
          <p:nvPr/>
        </p:nvSpPr>
        <p:spPr>
          <a:xfrm>
            <a:off x="1568225" y="4244800"/>
            <a:ext cx="2364300" cy="362100"/>
          </a:xfrm>
          <a:prstGeom prst="roundRect">
            <a:avLst>
              <a:gd fmla="val 16667" name="adj"/>
            </a:avLst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1701725" y="4225750"/>
            <a:ext cx="2969700" cy="43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Galderen bilduma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453000" y="4465575"/>
            <a:ext cx="334150" cy="3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/>
          <p:nvPr/>
        </p:nvSpPr>
        <p:spPr>
          <a:xfrm>
            <a:off x="4235225" y="4244800"/>
            <a:ext cx="1960800" cy="362100"/>
          </a:xfrm>
          <a:prstGeom prst="roundRect">
            <a:avLst>
              <a:gd fmla="val 16667" name="adj"/>
            </a:avLst>
          </a:prstGeom>
          <a:solidFill>
            <a:srgbClr val="50C2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1D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4368725" y="4225750"/>
            <a:ext cx="1827300" cy="432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Planeten txartelak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120000" y="4465575"/>
            <a:ext cx="334150" cy="32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/>
          <p:cNvPicPr preferRelativeResize="0"/>
          <p:nvPr/>
        </p:nvPicPr>
        <p:blipFill rotWithShape="1">
          <a:blip r:embed="rId7">
            <a:alphaModFix/>
          </a:blip>
          <a:srcRect b="0" l="0" r="-947" t="0"/>
          <a:stretch/>
        </p:blipFill>
        <p:spPr>
          <a:xfrm>
            <a:off x="6828825" y="2933925"/>
            <a:ext cx="1572525" cy="14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8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2" name="Google Shape;272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8"/>
          <p:cNvSpPr txBox="1"/>
          <p:nvPr/>
        </p:nvSpPr>
        <p:spPr>
          <a:xfrm>
            <a:off x="205800" y="1281175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 Galderen dinamika 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77672505c_0_205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377672505c_0_205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PLANETEN TXARTELAK</a:t>
            </a:r>
            <a:endParaRPr b="0" i="0" sz="2400" u="none" cap="none" strike="noStrike">
              <a:solidFill>
                <a:srgbClr val="666666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g3377672505c_0_205"/>
          <p:cNvSpPr txBox="1"/>
          <p:nvPr/>
        </p:nvSpPr>
        <p:spPr>
          <a:xfrm>
            <a:off x="4711225" y="1262125"/>
            <a:ext cx="3752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FF1D25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GALDEREN BILDUMA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3377672505c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377672505c_0_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229" y="1796393"/>
            <a:ext cx="2192399" cy="32072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</p:pic>
      <p:pic>
        <p:nvPicPr>
          <p:cNvPr id="283" name="Google Shape;283;g3377672505c_0_205"/>
          <p:cNvPicPr preferRelativeResize="0"/>
          <p:nvPr/>
        </p:nvPicPr>
        <p:blipFill rotWithShape="1">
          <a:blip r:embed="rId5">
            <a:alphaModFix/>
          </a:blip>
          <a:srcRect b="2647" l="0" r="0" t="0"/>
          <a:stretch/>
        </p:blipFill>
        <p:spPr>
          <a:xfrm>
            <a:off x="3423125" y="1816225"/>
            <a:ext cx="2297750" cy="2942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</p:pic>
      <p:pic>
        <p:nvPicPr>
          <p:cNvPr id="284" name="Google Shape;284;g3377672505c_0_20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4150" y="1816225"/>
            <a:ext cx="2300075" cy="2942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g31a064f1fad_0_46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31a064f1fad_0_46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1a064f1fad_0_46"/>
          <p:cNvSpPr/>
          <p:nvPr/>
        </p:nvSpPr>
        <p:spPr>
          <a:xfrm>
            <a:off x="1205075" y="1747594"/>
            <a:ext cx="5455500" cy="1808756"/>
          </a:xfrm>
          <a:prstGeom prst="wedgeRoundRectCallout">
            <a:avLst>
              <a:gd fmla="val -57390" name="adj1"/>
              <a:gd fmla="val 48741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1a064f1fad_0_46"/>
          <p:cNvSpPr txBox="1"/>
          <p:nvPr/>
        </p:nvSpPr>
        <p:spPr>
          <a:xfrm>
            <a:off x="1256002" y="1721987"/>
            <a:ext cx="5228700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Galdera bakoitza eremu profesional bat irudikatzen duen planeta bati lotuta dago.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Adibidez, galdera hau bada: “Jaten dugunak gure gorputzean eta osasunean nola eragiten duen aztertuz lan egin nahiko zenuke?” eta zure erantzuna baiezkoa da, OSASUNA planetaren txartela jasoko duzu (osasunarekin lotutako lanbideak).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3" name="Google Shape;293;g31a064f1fad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400" y="3457300"/>
            <a:ext cx="970926" cy="1515103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1a064f1fad_0_46"/>
          <p:cNvSpPr/>
          <p:nvPr/>
        </p:nvSpPr>
        <p:spPr>
          <a:xfrm>
            <a:off x="1517750" y="3687700"/>
            <a:ext cx="4959900" cy="1391400"/>
          </a:xfrm>
          <a:prstGeom prst="wedgeRoundRectCallout">
            <a:avLst>
              <a:gd fmla="val -58434" name="adj1"/>
              <a:gd fmla="val -36683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1a064f1fad_0_46"/>
          <p:cNvSpPr txBox="1"/>
          <p:nvPr/>
        </p:nvSpPr>
        <p:spPr>
          <a:xfrm>
            <a:off x="1550188" y="3653107"/>
            <a:ext cx="4816200" cy="1423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Galderei erantzun ahala, interesatzen zaizkizun lanbideei dagozkien planeten izenak dituzten txartelak emango zaizkizu.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Txartel bakoitzak hurrengo fasean esploratu beharreko aukeren mundu bat irudikatzen du.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6" name="Google Shape;296;g31a064f1fad_0_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9125" y="3073850"/>
            <a:ext cx="1330663" cy="13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1a064f1fad_0_46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8" name="Google Shape;298;g31a064f1fad_0_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2098" y="343746"/>
            <a:ext cx="781100" cy="76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1a064f1fad_0_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1a064f1fad_0_46"/>
          <p:cNvSpPr txBox="1"/>
          <p:nvPr/>
        </p:nvSpPr>
        <p:spPr>
          <a:xfrm>
            <a:off x="177900" y="1196232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2. Urratsa: Galderen dinamika 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9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9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305475" y="2145750"/>
            <a:ext cx="4999800" cy="1929600"/>
          </a:xfrm>
          <a:prstGeom prst="wedgeRoundRectCallout">
            <a:avLst>
              <a:gd fmla="val 59142" name="adj1"/>
              <a:gd fmla="val 33925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 txBox="1"/>
          <p:nvPr/>
        </p:nvSpPr>
        <p:spPr>
          <a:xfrm>
            <a:off x="339763" y="2145750"/>
            <a:ext cx="5113980" cy="2102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Orain, aurreko pausoan aukeratu diren planetetan oinarritutako taldeak osatzen dira.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Planeta bat baino gehiagoko txartelak badituzu, txartel gehien dituen planeta bisitatzea gomendatzen dizugu. Txartel kopurua planeta bat baino gehiagorentzat berdina bada, libreki aukeratu dezakezu zein bisitatu lehenengo.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3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Etxetik ere azter ditzakezu beste planetak.</a:t>
            </a:r>
            <a:endParaRPr b="0" i="0" sz="13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9" name="Google Shape;30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4663" y="317025"/>
            <a:ext cx="1333600" cy="121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378925" y="3441750"/>
            <a:ext cx="1419722" cy="16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/>
          <p:cNvPicPr preferRelativeResize="0"/>
          <p:nvPr/>
        </p:nvPicPr>
        <p:blipFill rotWithShape="1">
          <a:blip r:embed="rId6">
            <a:alphaModFix/>
          </a:blip>
          <a:srcRect b="0" l="0" r="-947" t="0"/>
          <a:stretch/>
        </p:blipFill>
        <p:spPr>
          <a:xfrm>
            <a:off x="6828825" y="2933925"/>
            <a:ext cx="1572525" cy="145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9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</a:t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13" name="Google Shape;31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"/>
          <p:cNvSpPr txBox="1"/>
          <p:nvPr/>
        </p:nvSpPr>
        <p:spPr>
          <a:xfrm>
            <a:off x="177900" y="1238122"/>
            <a:ext cx="5455500" cy="5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3. Urratsa: Taldeak osatzea  </a:t>
            </a: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(5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0"/>
          <p:cNvPicPr preferRelativeResize="0"/>
          <p:nvPr/>
        </p:nvPicPr>
        <p:blipFill rotWithShape="1">
          <a:blip r:embed="rId3">
            <a:alphaModFix/>
          </a:blip>
          <a:srcRect b="0" l="0" r="0" t="18817"/>
          <a:stretch/>
        </p:blipFill>
        <p:spPr>
          <a:xfrm rot="5400000">
            <a:off x="5798801" y="1005625"/>
            <a:ext cx="4369050" cy="236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0"/>
          <p:cNvSpPr/>
          <p:nvPr/>
        </p:nvSpPr>
        <p:spPr>
          <a:xfrm>
            <a:off x="0" y="909025"/>
            <a:ext cx="177900" cy="261600"/>
          </a:xfrm>
          <a:prstGeom prst="rect">
            <a:avLst/>
          </a:prstGeom>
          <a:solidFill>
            <a:srgbClr val="FF1D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305475" y="3052049"/>
            <a:ext cx="4999800" cy="1774425"/>
          </a:xfrm>
          <a:prstGeom prst="wedgeRoundRectCallout">
            <a:avLst>
              <a:gd fmla="val 39620" name="adj1"/>
              <a:gd fmla="val -80834" name="adj2"/>
              <a:gd fmla="val 0" name="adj3"/>
            </a:avLst>
          </a:prstGeom>
          <a:gradFill>
            <a:gsLst>
              <a:gs pos="0">
                <a:srgbClr val="F3A255">
                  <a:alpha val="32941"/>
                </a:srgbClr>
              </a:gs>
              <a:gs pos="49000">
                <a:srgbClr val="E6AED0">
                  <a:alpha val="32941"/>
                </a:srgbClr>
              </a:gs>
              <a:gs pos="100000">
                <a:srgbClr val="50C2E4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 txBox="1"/>
          <p:nvPr/>
        </p:nvSpPr>
        <p:spPr>
          <a:xfrm>
            <a:off x="419213" y="3077476"/>
            <a:ext cx="4644900" cy="16711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Fase honetan, profesionalak ezagutzeko aukera izango duzu. Esperientzia dinamikoagoa eta dibertigarriagoa izan dadin, profesionalek beren lanari buruzko datu bitxiak partekatuko dituzte, eta zer lanbidetakoa den asmatu beharko duzu.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Saiatu asmatzen!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3" name="Google Shape;32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3913" y="45175"/>
            <a:ext cx="34404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895263" y="1773675"/>
            <a:ext cx="1391669" cy="165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2731" y="2831299"/>
            <a:ext cx="936100" cy="154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0"/>
          <p:cNvSpPr txBox="1"/>
          <p:nvPr/>
        </p:nvSpPr>
        <p:spPr>
          <a:xfrm>
            <a:off x="177900" y="817525"/>
            <a:ext cx="49332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00" u="none" cap="none" strike="noStrike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Bidaia bat STEM Bokazio-Espaziora: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1D25"/>
              </a:buClr>
              <a:buSzPts val="4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0200" y="317025"/>
            <a:ext cx="936103" cy="2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0"/>
          <p:cNvSpPr txBox="1"/>
          <p:nvPr/>
        </p:nvSpPr>
        <p:spPr>
          <a:xfrm>
            <a:off x="177900" y="1280095"/>
            <a:ext cx="5455500" cy="774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4. Urratsa: Asmatu lanbidea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200" u="none" cap="none" strike="noStrike">
                <a:solidFill>
                  <a:srgbClr val="FF1D25"/>
                </a:solidFill>
                <a:latin typeface="Oswald"/>
                <a:ea typeface="Oswald"/>
                <a:cs typeface="Oswald"/>
                <a:sym typeface="Oswald"/>
              </a:rPr>
              <a:t>(15 minutu)</a:t>
            </a:r>
            <a:endParaRPr b="1" i="0" sz="1200" u="none" cap="none" strike="noStrike">
              <a:solidFill>
                <a:srgbClr val="FF1D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