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iDWehizQHSBH9bob4iZlFmYnN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757e717a5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57e717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3757e717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72f30e7f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372f30e7f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57e717a5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57e717a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757e717a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jp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jpg"/><Relationship Id="rId8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8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3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22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Relationship Id="rId7" Type="http://schemas.openxmlformats.org/officeDocument/2006/relationships/image" Target="../media/image4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20.jpg"/><Relationship Id="rId5" Type="http://schemas.openxmlformats.org/officeDocument/2006/relationships/image" Target="../media/image1.png"/><Relationship Id="rId6" Type="http://schemas.openxmlformats.org/officeDocument/2006/relationships/image" Target="../media/image46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45.png"/><Relationship Id="rId6" Type="http://schemas.openxmlformats.org/officeDocument/2006/relationships/image" Target="../media/image18.png"/><Relationship Id="rId7" Type="http://schemas.openxmlformats.org/officeDocument/2006/relationships/image" Target="../media/image48.png"/><Relationship Id="rId8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3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22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0.jpg"/><Relationship Id="rId6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hyperlink" Target="https://www.youtube.com/watch?v=Y2n7xFQWOjo" TargetMode="External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20.jp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3.png"/><Relationship Id="rId6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5" Type="http://schemas.openxmlformats.org/officeDocument/2006/relationships/image" Target="../media/image36.png"/><Relationship Id="rId6" Type="http://schemas.openxmlformats.org/officeDocument/2006/relationships/image" Target="../media/image47.png"/><Relationship Id="rId7" Type="http://schemas.openxmlformats.org/officeDocument/2006/relationships/image" Target="../media/image41.png"/><Relationship Id="rId8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488425"/>
            <a:ext cx="2881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4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El cambio es posible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501100" y="2022975"/>
            <a:ext cx="4969200" cy="2471700"/>
          </a:xfrm>
          <a:prstGeom prst="wedgeRoundRectCallout">
            <a:avLst>
              <a:gd fmla="val -58319" name="adj1"/>
              <a:gd fmla="val -484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1663250" y="2144200"/>
            <a:ext cx="46449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Os invitamos a realizar un viaje a través de los PLANETAS de las profesiones del futuro, para asegurar un lugar donde se cumplan vuestras expectativas, de una forma sostenible.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Podéis comenzar revisando los perfiles profesionales relacionados con las tres primeras opciones seleccionadas por vuestro grupo.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¿Sabéis lo que es la economía circular? ¿Y el objetivo Zero waste?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31" name="Google Shape;331;p10"/>
          <p:cNvPicPr preferRelativeResize="0"/>
          <p:nvPr/>
        </p:nvPicPr>
        <p:blipFill rotWithShape="1">
          <a:blip r:embed="rId7">
            <a:alphaModFix/>
          </a:blip>
          <a:srcRect b="14086" l="0" r="0" t="16144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3757e717a5_0_319"/>
          <p:cNvPicPr preferRelativeResize="0"/>
          <p:nvPr/>
        </p:nvPicPr>
        <p:blipFill rotWithShape="1">
          <a:blip r:embed="rId4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3757e717a5_0_319"/>
          <p:cNvSpPr txBox="1"/>
          <p:nvPr/>
        </p:nvSpPr>
        <p:spPr>
          <a:xfrm>
            <a:off x="144400" y="1452675"/>
            <a:ext cx="640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Conoce a los profesionales que nos ayudan a conseguirlo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2" name="Google Shape;342;g33757e717a5_0_3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7e717a5_0_3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942600" y="2557475"/>
            <a:ext cx="4560225" cy="15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3757e717a5_0_319"/>
          <p:cNvSpPr txBox="1"/>
          <p:nvPr/>
        </p:nvSpPr>
        <p:spPr>
          <a:xfrm>
            <a:off x="1099675" y="2557475"/>
            <a:ext cx="4318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Seleccionar de la </a:t>
            </a: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base de datos de profesionales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 tres personas que ayudan a conseguir los imprescindibles que habéis elegido.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Elegir uno de ellos y compartir con el resto de los grupos sus experiencias.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33757e717a5_0_3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576888" y="17236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 y completar el cuestionario.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Sé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respetuoso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con los/las profesionales STEM que os acompañen en el aula.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466276" y="3709575"/>
            <a:ext cx="504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 ambiente de respeto y apoyo en tu grupo, donde todas las personas se  sientan cómodos compartiendo sus ideas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8" name="Google Shape;368;g33757e717a5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3757e717a5_0_9"/>
          <p:cNvSpPr txBox="1"/>
          <p:nvPr/>
        </p:nvSpPr>
        <p:spPr>
          <a:xfrm>
            <a:off x="267950" y="1488425"/>
            <a:ext cx="2881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0" name="Google Shape;370;g33757e717a5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g33757e717a5_0_9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g33757e717a5_0_9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33757e717a5_0_9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g33757e717a5_0_9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g33757e717a5_0_9"/>
          <p:cNvPicPr preferRelativeResize="0"/>
          <p:nvPr/>
        </p:nvPicPr>
        <p:blipFill rotWithShape="1">
          <a:blip r:embed="rId5">
            <a:alphaModFix/>
          </a:blip>
          <a:srcRect b="9910" l="3997" r="3461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3757e717a5_0_9"/>
          <p:cNvPicPr preferRelativeResize="0"/>
          <p:nvPr/>
        </p:nvPicPr>
        <p:blipFill rotWithShape="1">
          <a:blip r:embed="rId6">
            <a:alphaModFix/>
          </a:blip>
          <a:srcRect b="19445" l="10829" r="6313" t="5877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3757e717a5_0_9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g33757e717a5_0_9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9" name="Google Shape;379;g33757e717a5_0_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33757e717a5_0_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3757e717a5_0_9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g33757e717a5_0_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33757e717a5_0_9"/>
          <p:cNvPicPr preferRelativeResize="0"/>
          <p:nvPr/>
        </p:nvPicPr>
        <p:blipFill rotWithShape="1">
          <a:blip r:embed="rId11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3757e717a5_0_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433925" y="1292575"/>
            <a:ext cx="8334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Entre los habitantes de una pequeña ciudad, tras un intenso debate, se han elegido qué productos/servicios se consideran importantes para que sus habitantes puedan tener una buena calidad de vida. Tiempo después viene una grave crisis económica y se ven obligados a reducir el listado a solo 10 productos/servicios, los que consideren más imprescindibles.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6822" l="556" r="0" t="63199"/>
          <a:stretch/>
        </p:blipFill>
        <p:spPr>
          <a:xfrm rot="10800000">
            <a:off x="0" y="2933263"/>
            <a:ext cx="9212800" cy="18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82" y="2436175"/>
            <a:ext cx="4512435" cy="25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1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715900" y="1915750"/>
            <a:ext cx="158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Analizando nuestros hábitos de consumo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53250" y="3666400"/>
            <a:ext cx="169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Selecciona tus imprescindibles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¡El cambio es posible!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Producción y consumo responsable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785525" y="3718500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812525" y="3700575"/>
            <a:ext cx="187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Conoce a los/las profesionales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Producción y consumo responsables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</a:t>
            </a:r>
            <a:r>
              <a:rPr b="1" lang="es" sz="12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33757e717a5_0_219"/>
          <p:cNvSpPr/>
          <p:nvPr/>
        </p:nvSpPr>
        <p:spPr>
          <a:xfrm>
            <a:off x="1038300" y="1943613"/>
            <a:ext cx="3137700" cy="648000"/>
          </a:xfrm>
          <a:prstGeom prst="wedgeRoundRectCallout">
            <a:avLst>
              <a:gd fmla="val 70180" name="adj1"/>
              <a:gd fmla="val 3845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757e717a5_0_219"/>
          <p:cNvSpPr txBox="1"/>
          <p:nvPr/>
        </p:nvSpPr>
        <p:spPr>
          <a:xfrm>
            <a:off x="1038300" y="1943613"/>
            <a:ext cx="3375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entendemos por producción y consumo responsables?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71094" y="19580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700" y="3553301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757e717a5_0_219"/>
          <p:cNvSpPr txBox="1"/>
          <p:nvPr/>
        </p:nvSpPr>
        <p:spPr>
          <a:xfrm>
            <a:off x="2161350" y="3349300"/>
            <a:ext cx="270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0000" lvl="0" marL="630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Vídeo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s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“ODS 12 Producción y Consumo Responsables” 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5471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g33757e717a5_0_2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779" y="3113900"/>
            <a:ext cx="1517500" cy="1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372f30e7ff_1_17"/>
          <p:cNvPicPr preferRelativeResize="0"/>
          <p:nvPr/>
        </p:nvPicPr>
        <p:blipFill rotWithShape="1">
          <a:blip r:embed="rId3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372f30e7ff_1_1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g3372f30e7ff_1_1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3372f30e7f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372f30e7ff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372f30e7ff_1_17"/>
          <p:cNvSpPr txBox="1"/>
          <p:nvPr/>
        </p:nvSpPr>
        <p:spPr>
          <a:xfrm>
            <a:off x="1486688" y="2162275"/>
            <a:ext cx="45993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Adivina a qué me dedico y cómo lo he conseguido.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Tienes que adivinar a qué me dedico y los estudios que he realizado para conseguirlo. Puedes preguntarme lo que quieras, pero solo puedo responder Si / No.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g3372f30e7ff_1_17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50" y="2162275"/>
            <a:ext cx="4786575" cy="1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372f30e7ff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903" y="35354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372f30e7ff_1_17"/>
          <p:cNvSpPr txBox="1"/>
          <p:nvPr/>
        </p:nvSpPr>
        <p:spPr>
          <a:xfrm>
            <a:off x="1486701" y="3533875"/>
            <a:ext cx="47865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Compartiendo mi experiencia laboral</a:t>
            </a:r>
            <a:r>
              <a:rPr b="1"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Ya </a:t>
            </a: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sabéis</a:t>
            </a: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 qué me dedico, ¿Qué te gustaría saber?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Voy a intentar responder las preguntas que habéis preparado. ¡Cualquier duda que surja, la comentamos!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g3372f30e7ff_1_17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50" y="3533875"/>
            <a:ext cx="4786575" cy="1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72f30e7ff_1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372f30e7ff_1_17"/>
          <p:cNvSpPr txBox="1"/>
          <p:nvPr/>
        </p:nvSpPr>
        <p:spPr>
          <a:xfrm>
            <a:off x="144400" y="1300275"/>
            <a:ext cx="5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Producción y consumo responsables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</a:t>
            </a:r>
            <a:r>
              <a:rPr b="1" lang="es" sz="12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 txBox="1"/>
          <p:nvPr/>
        </p:nvSpPr>
        <p:spPr>
          <a:xfrm>
            <a:off x="144400" y="13764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An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alizando nuestros hábitos de consumo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b="1" lang="es" sz="12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1915600" y="1908725"/>
            <a:ext cx="4099800" cy="1711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1980825" y="1908725"/>
            <a:ext cx="3872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¿Cuáles son nuestras necesidades?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 todo lo que compramos, ¿qué necesitamos realmente?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estrategias se utilizan para hacernos comprar más de lo que pensábamos en un principio?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75" y="3452770"/>
            <a:ext cx="1391349" cy="159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8"/>
          <p:cNvPicPr preferRelativeResize="0"/>
          <p:nvPr/>
        </p:nvPicPr>
        <p:blipFill rotWithShape="1">
          <a:blip r:embed="rId6">
            <a:alphaModFix/>
          </a:blip>
          <a:srcRect b="0" l="4888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764152" y="3970674"/>
            <a:ext cx="1496450" cy="79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 txBox="1"/>
          <p:nvPr/>
        </p:nvSpPr>
        <p:spPr>
          <a:xfrm>
            <a:off x="144400" y="1224075"/>
            <a:ext cx="64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Selecciona tus imprescindibles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b="1" lang="es" sz="12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15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85393" y="1947875"/>
            <a:ext cx="4560225" cy="22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/>
          <p:nvPr/>
        </p:nvSpPr>
        <p:spPr>
          <a:xfrm>
            <a:off x="642475" y="1947875"/>
            <a:ext cx="43188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ACTIVIDAD POR GRUPOS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Formar grupos reducidos (4-6 personas)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Coger un juego de fichas completo, con todas las opciones propuestas.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Seleccionar los 10 productos/servicios que consideráis primordiales para tener una buena calidad de vida.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Ordenar las opciones elegidas por prioridad.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5376400" y="4482875"/>
            <a:ext cx="35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PRODUCTOS / SERVICIOS</a:t>
            </a:r>
            <a:endParaRPr/>
          </a:p>
        </p:txBody>
      </p:sp>
      <p:pic>
        <p:nvPicPr>
          <p:cNvPr id="293" name="Google Shape;29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1583" y="317025"/>
            <a:ext cx="2858430" cy="4080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33757e717a5_0_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000" y="2525925"/>
            <a:ext cx="1779933" cy="12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3757e717a5_0_3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33757e717a5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3757e717a5_0_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57e717a5_0_339"/>
          <p:cNvSpPr txBox="1"/>
          <p:nvPr/>
        </p:nvSpPr>
        <p:spPr>
          <a:xfrm>
            <a:off x="177900" y="817525"/>
            <a:ext cx="6877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s" sz="2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PRODUCTOS / SERVICIOS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3" name="Google Shape;303;g33757e717a5_0_339"/>
          <p:cNvPicPr preferRelativeResize="0"/>
          <p:nvPr/>
        </p:nvPicPr>
        <p:blipFill rotWithShape="1">
          <a:blip r:embed="rId6">
            <a:alphaModFix/>
          </a:blip>
          <a:srcRect b="0" l="0" r="1400" t="0"/>
          <a:stretch/>
        </p:blipFill>
        <p:spPr>
          <a:xfrm>
            <a:off x="996725" y="1324325"/>
            <a:ext cx="4443525" cy="35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7e717a5_0_3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0250" y="1324325"/>
            <a:ext cx="2698699" cy="11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3757e717a5_0_339"/>
          <p:cNvPicPr preferRelativeResize="0"/>
          <p:nvPr/>
        </p:nvPicPr>
        <p:blipFill rotWithShape="1">
          <a:blip r:embed="rId8">
            <a:alphaModFix/>
          </a:blip>
          <a:srcRect b="0" l="5311" r="0" t="0"/>
          <a:stretch/>
        </p:blipFill>
        <p:spPr>
          <a:xfrm>
            <a:off x="5478200" y="3755800"/>
            <a:ext cx="1763576" cy="11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3757e717a5_0_296"/>
          <p:cNvSpPr txBox="1"/>
          <p:nvPr/>
        </p:nvSpPr>
        <p:spPr>
          <a:xfrm>
            <a:off x="144400" y="1224075"/>
            <a:ext cx="64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Selecciona tus imprescindibles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b="1" lang="es" sz="12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15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3" name="Google Shape;313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3757e717a5_0_296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5" name="Google Shape;315;g33757e717a5_0_296"/>
          <p:cNvSpPr txBox="1"/>
          <p:nvPr/>
        </p:nvSpPr>
        <p:spPr>
          <a:xfrm>
            <a:off x="432350" y="2158000"/>
            <a:ext cx="31863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PUESTA EN COMÚN Y CONSENSO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Colocar vuestras opciones por orden de priorización en el tablero, justificando el por qué.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Entre todos los grupos debéis consensuar, reducir las opciones a 10 y priorizarlas.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33757e717a5_0_296"/>
          <p:cNvSpPr/>
          <p:nvPr/>
        </p:nvSpPr>
        <p:spPr>
          <a:xfrm>
            <a:off x="4817850" y="817525"/>
            <a:ext cx="4099800" cy="2809500"/>
          </a:xfrm>
          <a:prstGeom prst="wedgeRoundRectCallout">
            <a:avLst>
              <a:gd fmla="val -38253" name="adj1"/>
              <a:gd fmla="val 67814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6225" y="3550825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7e717a5_0_296"/>
          <p:cNvSpPr txBox="1"/>
          <p:nvPr/>
        </p:nvSpPr>
        <p:spPr>
          <a:xfrm>
            <a:off x="5019575" y="909025"/>
            <a:ext cx="37677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PREGUNTAS DE REFLEXIÓN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artículos de la lista inicial son deseos y cuáles necesidades?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¿Cuál es la diferencia entre deseos y necesidades?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¿Los deseos y las necesidades difieren de una persona a otra? ¿Y de una sociedad a otra? ¿Por qué sí o por qué no?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¿Consumimos según necesidades o deseos?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¿Consumimos todos y todas por igual?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