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Oswald Medium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IRlzwO4idwPfzY82la3CFRWFx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Medium-bold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Oswald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757e717a5_0_3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33757e717a5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3757e717a5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33757e717a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757e717a5_0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3757e717a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72f30e7ff_1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372f30e7ff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757e717a5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33757e717a5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757e717a5_0_2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33757e717a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1" Type="http://schemas.openxmlformats.org/officeDocument/2006/relationships/image" Target="../media/image5.png"/><Relationship Id="rId10" Type="http://schemas.openxmlformats.org/officeDocument/2006/relationships/image" Target="../media/image9.jpg"/><Relationship Id="rId9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0.jpg"/><Relationship Id="rId8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7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20.pn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28.jp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54.png"/><Relationship Id="rId6" Type="http://schemas.openxmlformats.org/officeDocument/2006/relationships/image" Target="../media/image46.png"/><Relationship Id="rId7" Type="http://schemas.openxmlformats.org/officeDocument/2006/relationships/image" Target="../media/image4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Relationship Id="rId4" Type="http://schemas.openxmlformats.org/officeDocument/2006/relationships/image" Target="../media/image21.jpg"/><Relationship Id="rId5" Type="http://schemas.openxmlformats.org/officeDocument/2006/relationships/image" Target="../media/image8.png"/><Relationship Id="rId6" Type="http://schemas.openxmlformats.org/officeDocument/2006/relationships/image" Target="../media/image49.png"/><Relationship Id="rId7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47.png"/><Relationship Id="rId6" Type="http://schemas.openxmlformats.org/officeDocument/2006/relationships/image" Target="../media/image11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20.png"/><Relationship Id="rId1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28.jp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1.jpg"/><Relationship Id="rId6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hyperlink" Target="https://www.youtube.com/watch?v=Y2n7xFQWOjo" TargetMode="External"/><Relationship Id="rId8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8.png"/><Relationship Id="rId5" Type="http://schemas.openxmlformats.org/officeDocument/2006/relationships/image" Target="../media/image25.png"/><Relationship Id="rId6" Type="http://schemas.openxmlformats.org/officeDocument/2006/relationships/image" Target="../media/image32.png"/><Relationship Id="rId7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21.jpg"/><Relationship Id="rId7" Type="http://schemas.openxmlformats.org/officeDocument/2006/relationships/image" Target="../media/image38.png"/><Relationship Id="rId8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0.png"/><Relationship Id="rId5" Type="http://schemas.openxmlformats.org/officeDocument/2006/relationships/image" Target="../media/image25.png"/><Relationship Id="rId6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27149" y="1786684"/>
            <a:ext cx="2881500" cy="112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Premia edo nahia?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 b="19443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2" name="Google Shape;1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 rotWithShape="1">
          <a:blip r:embed="rId11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08649" y="944250"/>
            <a:ext cx="4929398" cy="28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4742052" y="4363764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0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0"/>
          <p:cNvSpPr/>
          <p:nvPr/>
        </p:nvSpPr>
        <p:spPr>
          <a:xfrm>
            <a:off x="1501100" y="2022975"/>
            <a:ext cx="4969200" cy="2471700"/>
          </a:xfrm>
          <a:prstGeom prst="wedgeRoundRectCallout">
            <a:avLst>
              <a:gd fmla="val -58319" name="adj1"/>
              <a:gd fmla="val -484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0"/>
          <p:cNvSpPr txBox="1"/>
          <p:nvPr/>
        </p:nvSpPr>
        <p:spPr>
          <a:xfrm>
            <a:off x="1663250" y="2144200"/>
            <a:ext cx="4644900" cy="21667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Etorkizuneko lanbideetako PLANETETAN zehar bidaia bat egitera gonbidatzen zaituztegu, zuen itxaropenak modu jasangarrian beteko direla ziurtatzeko.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Hasteko, zuen taldeak hautatutako lehenengo hiru aukerekin lotutako profil profesionalak berrikus ditzakezue.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Badakizue zer den ekonomia zirkularra? Eta Zero waste helburua?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0" name="Google Shape;33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1066" y="3447713"/>
            <a:ext cx="906644" cy="90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4100" y="3066726"/>
            <a:ext cx="1202674" cy="1626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co Residuos Cero Clipart Stock de Foto gratis - Public Domain ..." id="332" name="Google Shape;332;p10"/>
          <p:cNvPicPr preferRelativeResize="0"/>
          <p:nvPr/>
        </p:nvPicPr>
        <p:blipFill rotWithShape="1">
          <a:blip r:embed="rId7">
            <a:alphaModFix/>
          </a:blip>
          <a:srcRect b="14085" l="0" r="0" t="16143"/>
          <a:stretch/>
        </p:blipFill>
        <p:spPr>
          <a:xfrm>
            <a:off x="4381350" y="415550"/>
            <a:ext cx="2007675" cy="140072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0"/>
          <p:cNvSpPr txBox="1"/>
          <p:nvPr/>
        </p:nvSpPr>
        <p:spPr>
          <a:xfrm>
            <a:off x="186380" y="832638"/>
            <a:ext cx="438562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4" name="Google Shape;334;p10"/>
          <p:cNvSpPr txBox="1"/>
          <p:nvPr/>
        </p:nvSpPr>
        <p:spPr>
          <a:xfrm>
            <a:off x="209830" y="1277238"/>
            <a:ext cx="4694361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 Aldaketa posible da!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g33757e717a5_0_3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2625" y="43026"/>
            <a:ext cx="34404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3757e717a5_0_319"/>
          <p:cNvPicPr preferRelativeResize="0"/>
          <p:nvPr/>
        </p:nvPicPr>
        <p:blipFill rotWithShape="1">
          <a:blip r:embed="rId4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3757e717a5_0_3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g33757e717a5_0_3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g33757e717a5_0_3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11274" y="2609975"/>
            <a:ext cx="1013700" cy="18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3757e717a5_0_319"/>
          <p:cNvPicPr preferRelativeResize="0"/>
          <p:nvPr/>
        </p:nvPicPr>
        <p:blipFill rotWithShape="1">
          <a:blip r:embed="rId7">
            <a:alphaModFix amt="25000"/>
          </a:blip>
          <a:srcRect b="0" l="0" r="0" t="0"/>
          <a:stretch/>
        </p:blipFill>
        <p:spPr>
          <a:xfrm>
            <a:off x="942600" y="2557475"/>
            <a:ext cx="4560225" cy="1530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33757e717a5_0_319"/>
          <p:cNvSpPr txBox="1"/>
          <p:nvPr/>
        </p:nvSpPr>
        <p:spPr>
          <a:xfrm>
            <a:off x="1099675" y="2557475"/>
            <a:ext cx="43188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Aukeratu dituzuen ezinbestekoak lortzen laguntzen duten hiru pertsona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profesionalen datu-basetik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hautatu.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Horietako bat aukeratu eta gainerako taldeekin esperientziak partekatu.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g33757e717a5_0_319"/>
          <p:cNvSpPr txBox="1"/>
          <p:nvPr/>
        </p:nvSpPr>
        <p:spPr>
          <a:xfrm>
            <a:off x="260200" y="832926"/>
            <a:ext cx="438562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7" name="Google Shape;347;g33757e717a5_0_319"/>
          <p:cNvSpPr txBox="1"/>
          <p:nvPr/>
        </p:nvSpPr>
        <p:spPr>
          <a:xfrm>
            <a:off x="283650" y="1402149"/>
            <a:ext cx="6524025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 </a:t>
            </a:r>
            <a:r>
              <a:rPr b="0" i="0" lang="es" sz="1800" u="none" cap="none" strike="noStrike">
                <a:solidFill>
                  <a:srgbClr val="FF1D25"/>
                </a:solidFill>
                <a:latin typeface="Oswald Medium"/>
                <a:ea typeface="Oswald Medium"/>
                <a:cs typeface="Oswald Medium"/>
                <a:sym typeface="Oswald Medium"/>
              </a:rPr>
              <a:t>Ezagutu helburua lortzen laguntzen diguten profesionalak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GAUZATZEKO GOMENDIOAK: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6"/>
          <p:cNvSpPr/>
          <p:nvPr/>
        </p:nvSpPr>
        <p:spPr>
          <a:xfrm>
            <a:off x="399450" y="1649325"/>
            <a:ext cx="4999800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8565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 txBox="1"/>
          <p:nvPr/>
        </p:nvSpPr>
        <p:spPr>
          <a:xfrm>
            <a:off x="856500" y="2702253"/>
            <a:ext cx="46449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Errespeta itzazu ikasgelan laguntzen zaituzten STEM profesionalak.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16"/>
          <p:cNvSpPr/>
          <p:nvPr/>
        </p:nvSpPr>
        <p:spPr>
          <a:xfrm>
            <a:off x="288825" y="3635300"/>
            <a:ext cx="5091600" cy="9894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5825" y="3858436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1296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99951" y="945089"/>
            <a:ext cx="1402425" cy="17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6"/>
          <p:cNvSpPr txBox="1"/>
          <p:nvPr/>
        </p:nvSpPr>
        <p:spPr>
          <a:xfrm>
            <a:off x="456995" y="1727523"/>
            <a:ext cx="46449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Ziurtatu Interneterako konexioa duzula, bideoak ikusteko eta galdetegia betetzeko.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16"/>
          <p:cNvSpPr txBox="1"/>
          <p:nvPr/>
        </p:nvSpPr>
        <p:spPr>
          <a:xfrm>
            <a:off x="329300" y="3696784"/>
            <a:ext cx="50436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Sortu errespetu eta babes giro bat zure taldean, non pertsona guztiak eroso sentituko diren beren ideiak partekatuz.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70" name="Google Shape;37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"/>
          <p:cNvSpPr txBox="1"/>
          <p:nvPr/>
        </p:nvSpPr>
        <p:spPr>
          <a:xfrm>
            <a:off x="227149" y="1786684"/>
            <a:ext cx="2881500" cy="112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4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Premia edo nahia?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2" name="Google Shape;37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79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"/>
          <p:cNvCxnSpPr/>
          <p:nvPr/>
        </p:nvCxnSpPr>
        <p:spPr>
          <a:xfrm>
            <a:off x="61316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"/>
          <p:cNvCxnSpPr/>
          <p:nvPr/>
        </p:nvCxnSpPr>
        <p:spPr>
          <a:xfrm>
            <a:off x="68684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1"/>
          <p:cNvCxnSpPr/>
          <p:nvPr/>
        </p:nvCxnSpPr>
        <p:spPr>
          <a:xfrm>
            <a:off x="76485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1"/>
          <p:cNvCxnSpPr/>
          <p:nvPr/>
        </p:nvCxnSpPr>
        <p:spPr>
          <a:xfrm>
            <a:off x="84287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1"/>
          <p:cNvPicPr preferRelativeResize="0"/>
          <p:nvPr/>
        </p:nvPicPr>
        <p:blipFill rotWithShape="1">
          <a:blip r:embed="rId5">
            <a:alphaModFix/>
          </a:blip>
          <a:srcRect b="9910" l="3997" r="3460" t="17430"/>
          <a:stretch/>
        </p:blipFill>
        <p:spPr>
          <a:xfrm>
            <a:off x="61553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"/>
          <p:cNvPicPr preferRelativeResize="0"/>
          <p:nvPr/>
        </p:nvPicPr>
        <p:blipFill rotWithShape="1">
          <a:blip r:embed="rId6">
            <a:alphaModFix/>
          </a:blip>
          <a:srcRect b="19443" l="10829" r="6313" t="5876"/>
          <a:stretch/>
        </p:blipFill>
        <p:spPr>
          <a:xfrm>
            <a:off x="69693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"/>
          <p:cNvPicPr preferRelativeResize="0"/>
          <p:nvPr/>
        </p:nvPicPr>
        <p:blipFill rotWithShape="1">
          <a:blip r:embed="rId7">
            <a:alphaModFix/>
          </a:blip>
          <a:srcRect b="30665" l="4977" r="4688" t="26089"/>
          <a:stretch/>
        </p:blipFill>
        <p:spPr>
          <a:xfrm>
            <a:off x="77420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p1"/>
          <p:cNvCxnSpPr/>
          <p:nvPr/>
        </p:nvCxnSpPr>
        <p:spPr>
          <a:xfrm>
            <a:off x="5500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1" name="Google Shape;381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36" y="4663816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10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0199" y="329224"/>
            <a:ext cx="2948925" cy="100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"/>
          <p:cNvPicPr preferRelativeResize="0"/>
          <p:nvPr/>
        </p:nvPicPr>
        <p:blipFill rotWithShape="1">
          <a:blip r:embed="rId11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08649" y="944250"/>
            <a:ext cx="4929398" cy="281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"/>
          <p:cNvSpPr txBox="1"/>
          <p:nvPr/>
        </p:nvSpPr>
        <p:spPr>
          <a:xfrm>
            <a:off x="4742052" y="4363764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757e717a5_0_3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g33757e717a5_0_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3757e717a5_0_30"/>
          <p:cNvSpPr txBox="1"/>
          <p:nvPr/>
        </p:nvSpPr>
        <p:spPr>
          <a:xfrm>
            <a:off x="404850" y="1202065"/>
            <a:ext cx="8334300" cy="1261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Hiri txiki bateko biztanleek, eztabaida sutsu baten ondoren, bizi-kalitate onari eusteko zein produktu/zerbitzu diren garrantzitsuak aukeratu dute.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Handik denbora batera, krisi ekonomiko larri bat etorri da, eta zerrenda hori murriztu egin behar izan dute. Hala, haien ustez ezinbestekoenak diren 10 produktu/zerbitzu soilik aukeratu dituzte.</a:t>
            </a:r>
            <a:endParaRPr/>
          </a:p>
        </p:txBody>
      </p:sp>
      <p:pic>
        <p:nvPicPr>
          <p:cNvPr id="205" name="Google Shape;205;g33757e717a5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3757e717a5_0_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3757e717a5_0_30"/>
          <p:cNvPicPr preferRelativeResize="0"/>
          <p:nvPr/>
        </p:nvPicPr>
        <p:blipFill rotWithShape="1">
          <a:blip r:embed="rId5">
            <a:alphaModFix/>
          </a:blip>
          <a:srcRect b="6822" l="556" r="0" t="63198"/>
          <a:stretch/>
        </p:blipFill>
        <p:spPr>
          <a:xfrm rot="10800000">
            <a:off x="0" y="2933263"/>
            <a:ext cx="9212800" cy="185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57e717a5_0_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0182" y="2436175"/>
            <a:ext cx="4512435" cy="25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6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26020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12700" y="1933675"/>
            <a:ext cx="1692600" cy="87170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2573200" y="1932366"/>
            <a:ext cx="1789900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Gure kontsumo-ohiturak aztertuz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2546650" y="1506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353250" y="3666400"/>
            <a:ext cx="1692600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Aukeratu zure ezinbestekoak 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248050" y="3186774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4" name="Google Shape;224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2697325" y="3684325"/>
            <a:ext cx="15894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6"/>
          <p:cNvSpPr txBox="1"/>
          <p:nvPr/>
        </p:nvSpPr>
        <p:spPr>
          <a:xfrm>
            <a:off x="2724325" y="3666400"/>
            <a:ext cx="1589400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Aldaketa posible da! 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2631275" y="325755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580862" y="-2381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4952148" y="1262125"/>
            <a:ext cx="1144325" cy="154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0290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429450" y="1915750"/>
            <a:ext cx="1589400" cy="98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Ekoizpen eta kontsumo arduratsuak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2" name="Google Shape;232;p6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648050" y="3718499"/>
            <a:ext cx="1842475" cy="98741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"/>
          <p:cNvSpPr txBox="1"/>
          <p:nvPr/>
        </p:nvSpPr>
        <p:spPr>
          <a:xfrm>
            <a:off x="4681701" y="3674304"/>
            <a:ext cx="1719100" cy="98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Ezagutu lortzeko behar diren profesionalak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4719475" y="329172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3757e717a5_0_219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33757e717a5_0_219"/>
          <p:cNvSpPr txBox="1"/>
          <p:nvPr/>
        </p:nvSpPr>
        <p:spPr>
          <a:xfrm>
            <a:off x="177900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 b="0" i="0" sz="20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1" name="Google Shape;241;g33757e717a5_0_21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33757e717a5_0_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3757e717a5_0_219"/>
          <p:cNvSpPr txBox="1"/>
          <p:nvPr/>
        </p:nvSpPr>
        <p:spPr>
          <a:xfrm>
            <a:off x="144400" y="1300275"/>
            <a:ext cx="54555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 </a:t>
            </a:r>
            <a:r>
              <a:rPr b="0" i="0" lang="es" sz="1800" u="none" cap="none" strike="noStrike">
                <a:solidFill>
                  <a:srgbClr val="FF1D25"/>
                </a:solidFill>
                <a:latin typeface="Oswald Medium"/>
                <a:ea typeface="Oswald Medium"/>
                <a:cs typeface="Oswald Medium"/>
                <a:sym typeface="Oswald Medium"/>
              </a:rPr>
              <a:t>Ekoizpen eta kontsumo arduratsuak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g33757e717a5_0_219"/>
          <p:cNvSpPr/>
          <p:nvPr/>
        </p:nvSpPr>
        <p:spPr>
          <a:xfrm>
            <a:off x="1038300" y="1943613"/>
            <a:ext cx="3137700" cy="648000"/>
          </a:xfrm>
          <a:prstGeom prst="wedgeRoundRectCallout">
            <a:avLst>
              <a:gd fmla="val 70180" name="adj1"/>
              <a:gd fmla="val 3845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3757e717a5_0_219"/>
          <p:cNvSpPr txBox="1"/>
          <p:nvPr/>
        </p:nvSpPr>
        <p:spPr>
          <a:xfrm>
            <a:off x="1038300" y="1943613"/>
            <a:ext cx="2950500" cy="6801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da ekoizpen eta kontsumo arduratsua?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g33757e717a5_0_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771094" y="1958050"/>
            <a:ext cx="1105526" cy="15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33757e717a5_0_2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09700" y="3553301"/>
            <a:ext cx="1124600" cy="75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33757e717a5_0_219"/>
          <p:cNvSpPr txBox="1"/>
          <p:nvPr/>
        </p:nvSpPr>
        <p:spPr>
          <a:xfrm>
            <a:off x="2050720" y="3525648"/>
            <a:ext cx="3441117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0000" lvl="0" marL="630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400" u="none" cap="none" strike="noStrike">
                <a:solidFill>
                  <a:srgbClr val="FF1D25"/>
                </a:solidFill>
                <a:latin typeface="Roboto"/>
                <a:ea typeface="Roboto"/>
                <a:cs typeface="Roboto"/>
                <a:sym typeface="Roboto"/>
              </a:rPr>
              <a:t>Bideoa</a:t>
            </a:r>
            <a:r>
              <a:rPr b="0" i="0" lang="es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b="0" i="0" lang="es" sz="1400" u="sng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“ODS 12 Producción y Consumo Responsables” </a:t>
            </a:r>
            <a:endParaRPr b="0" i="1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547199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1D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g33757e717a5_0_2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5069" y="3146191"/>
            <a:ext cx="1282413" cy="1249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3372f30e7ff_1_17"/>
          <p:cNvPicPr preferRelativeResize="0"/>
          <p:nvPr/>
        </p:nvPicPr>
        <p:blipFill rotWithShape="1">
          <a:blip r:embed="rId3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372f30e7ff_1_1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3372f30e7ff_1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372f30e7ff_1_17"/>
          <p:cNvSpPr txBox="1"/>
          <p:nvPr/>
        </p:nvSpPr>
        <p:spPr>
          <a:xfrm>
            <a:off x="1432800" y="2024627"/>
            <a:ext cx="5162399" cy="13900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Asmatu zertan lan egiten dudan eta nola lortu dudan lanbide hori izatea.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Asmatu behar duzu zertan ari naizen eta zer ikasketa egin ditudan hori lortzeko. Nahi duzuna galde diezadakezu, baina Bai / Ez bakarrik erantzun dezaket.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g3372f30e7ff_1_17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1432800" y="2162273"/>
            <a:ext cx="5202150" cy="125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372f30e7ff_1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1013" y="3606630"/>
            <a:ext cx="815300" cy="1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372f30e7ff_1_17"/>
          <p:cNvSpPr txBox="1"/>
          <p:nvPr/>
        </p:nvSpPr>
        <p:spPr>
          <a:xfrm>
            <a:off x="1486701" y="3533875"/>
            <a:ext cx="4786500" cy="12387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Nire lan esperientzia partekatuz.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Badakizue zertan aritzen naizen, zer jakin nahi zenuke?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Prestatu dituzuen galderak erantzuten saiatuko naiz. Edozein zalantza izanez gero, galdetu lasai!</a:t>
            </a:r>
            <a:endParaRPr/>
          </a:p>
        </p:txBody>
      </p:sp>
      <p:pic>
        <p:nvPicPr>
          <p:cNvPr id="261" name="Google Shape;261;g3372f30e7ff_1_17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1432800" y="3552366"/>
            <a:ext cx="5241900" cy="12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372f30e7ff_1_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45564" y="3047527"/>
            <a:ext cx="1288087" cy="12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372f30e7ff_1_17"/>
          <p:cNvSpPr txBox="1"/>
          <p:nvPr/>
        </p:nvSpPr>
        <p:spPr>
          <a:xfrm>
            <a:off x="159826" y="817525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4" name="Google Shape;264;g3372f30e7ff_1_17"/>
          <p:cNvSpPr txBox="1"/>
          <p:nvPr/>
        </p:nvSpPr>
        <p:spPr>
          <a:xfrm>
            <a:off x="333772" y="1319725"/>
            <a:ext cx="5455500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 </a:t>
            </a:r>
            <a:r>
              <a:rPr b="0" i="0" lang="es" sz="1800" u="none" cap="none" strike="noStrike">
                <a:solidFill>
                  <a:srgbClr val="FF1D25"/>
                </a:solidFill>
                <a:latin typeface="Oswald Medium"/>
                <a:ea typeface="Oswald Medium"/>
                <a:cs typeface="Oswald Medium"/>
                <a:sym typeface="Oswald Medium"/>
              </a:rPr>
              <a:t>Ekoizpen eta kontsumo arduratsuak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65" name="Google Shape;265;g3372f30e7ff_1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556" y="2209275"/>
            <a:ext cx="815300" cy="1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"/>
          <p:cNvSpPr/>
          <p:nvPr/>
        </p:nvSpPr>
        <p:spPr>
          <a:xfrm>
            <a:off x="1915600" y="1908725"/>
            <a:ext cx="4345002" cy="1711800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6175" y="298524"/>
            <a:ext cx="1496449" cy="93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975" y="3452770"/>
            <a:ext cx="1391349" cy="159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"/>
          <p:cNvPicPr preferRelativeResize="0"/>
          <p:nvPr/>
        </p:nvPicPr>
        <p:blipFill rotWithShape="1">
          <a:blip r:embed="rId6">
            <a:alphaModFix/>
          </a:blip>
          <a:srcRect b="0" l="4887" r="0" t="22934"/>
          <a:stretch/>
        </p:blipFill>
        <p:spPr>
          <a:xfrm rot="5400000">
            <a:off x="5791438" y="1016238"/>
            <a:ext cx="4418550" cy="23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4764152" y="3970674"/>
            <a:ext cx="1496450" cy="79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91625" y="3260750"/>
            <a:ext cx="1251325" cy="106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8"/>
          <p:cNvSpPr txBox="1"/>
          <p:nvPr/>
        </p:nvSpPr>
        <p:spPr>
          <a:xfrm>
            <a:off x="312551" y="785124"/>
            <a:ext cx="50967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486497" y="1287324"/>
            <a:ext cx="54555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 Gure kontsumo-ohiturak aztertuz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2051173" y="2038426"/>
            <a:ext cx="4099800" cy="1477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Zein dira gure premiak?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Erosten dugun guztitik, zer behar dugu benetan?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estrategia erabiltzen dira hasieran erosi asmo genuena baino gehiago erosarazteko?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9"/>
          <p:cNvPicPr preferRelativeResize="0"/>
          <p:nvPr/>
        </p:nvPicPr>
        <p:blipFill rotWithShape="1">
          <a:blip r:embed="rId5">
            <a:alphaModFix amt="25000"/>
          </a:blip>
          <a:srcRect b="0" l="0" r="0" t="0"/>
          <a:stretch/>
        </p:blipFill>
        <p:spPr>
          <a:xfrm>
            <a:off x="485393" y="2264228"/>
            <a:ext cx="4560225" cy="1886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/>
          <p:nvPr/>
        </p:nvSpPr>
        <p:spPr>
          <a:xfrm>
            <a:off x="5424507" y="4484614"/>
            <a:ext cx="3543943" cy="5385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 PRODUKTUEN / ZERBITZUEN FITXAK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9"/>
          <p:cNvSpPr txBox="1"/>
          <p:nvPr/>
        </p:nvSpPr>
        <p:spPr>
          <a:xfrm>
            <a:off x="327807" y="813025"/>
            <a:ext cx="438562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1" name="Google Shape;291;p9"/>
          <p:cNvSpPr txBox="1"/>
          <p:nvPr/>
        </p:nvSpPr>
        <p:spPr>
          <a:xfrm>
            <a:off x="351257" y="1257625"/>
            <a:ext cx="4694361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 Aukeratu zure ezinbestekoak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2" name="Google Shape;292;p9"/>
          <p:cNvSpPr txBox="1"/>
          <p:nvPr/>
        </p:nvSpPr>
        <p:spPr>
          <a:xfrm>
            <a:off x="446061" y="2348525"/>
            <a:ext cx="4761444" cy="1672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99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Osatu talde txikiak (4-6 lagun)</a:t>
            </a:r>
            <a:endParaRPr/>
          </a:p>
          <a:p>
            <a:pPr indent="-179999" lvl="0" marL="179999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Fitxa-sorta bat hartu, proposatutako aukera guztiekin.</a:t>
            </a:r>
            <a:endParaRPr/>
          </a:p>
          <a:p>
            <a:pPr indent="-179999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Funtsezkotzat jotzen dituzuen 10 produktuen/zerbitzuen fitxak hautatu beharko dituzue</a:t>
            </a:r>
            <a:endParaRPr/>
          </a:p>
          <a:p>
            <a:pPr indent="-179999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Lehentasunaren arabera ordenatu.</a:t>
            </a:r>
            <a:endParaRPr/>
          </a:p>
        </p:txBody>
      </p:sp>
      <p:pic>
        <p:nvPicPr>
          <p:cNvPr id="293" name="Google Shape;29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26324" y="592801"/>
            <a:ext cx="2636300" cy="3831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757e717a5_0_339"/>
          <p:cNvSpPr/>
          <p:nvPr/>
        </p:nvSpPr>
        <p:spPr>
          <a:xfrm>
            <a:off x="0" y="843712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33757e717a5_0_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3757e717a5_0_3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3757e717a5_0_339"/>
          <p:cNvSpPr txBox="1"/>
          <p:nvPr/>
        </p:nvSpPr>
        <p:spPr>
          <a:xfrm>
            <a:off x="260200" y="752212"/>
            <a:ext cx="6174593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r>
              <a:rPr b="0" i="0" lang="es" sz="20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PRODUKTUEN / ZERBITZUEN FITXAK</a:t>
            </a: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2" name="Google Shape;302;g33757e717a5_0_339"/>
          <p:cNvPicPr preferRelativeResize="0"/>
          <p:nvPr/>
        </p:nvPicPr>
        <p:blipFill rotWithShape="1">
          <a:blip r:embed="rId5">
            <a:alphaModFix/>
          </a:blip>
          <a:srcRect b="19991" l="78159" r="2952" t="59770"/>
          <a:stretch/>
        </p:blipFill>
        <p:spPr>
          <a:xfrm>
            <a:off x="7077199" y="1250655"/>
            <a:ext cx="978266" cy="133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33757e717a5_0_339"/>
          <p:cNvPicPr preferRelativeResize="0"/>
          <p:nvPr/>
        </p:nvPicPr>
        <p:blipFill rotWithShape="1">
          <a:blip r:embed="rId5">
            <a:alphaModFix/>
          </a:blip>
          <a:srcRect b="60125" l="0" r="0" t="0"/>
          <a:stretch/>
        </p:blipFill>
        <p:spPr>
          <a:xfrm>
            <a:off x="9365" y="1109728"/>
            <a:ext cx="5367211" cy="273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33757e717a5_0_339"/>
          <p:cNvPicPr preferRelativeResize="0"/>
          <p:nvPr/>
        </p:nvPicPr>
        <p:blipFill rotWithShape="1">
          <a:blip r:embed="rId5">
            <a:alphaModFix/>
          </a:blip>
          <a:srcRect b="40839" l="0" r="0" t="39122"/>
          <a:stretch/>
        </p:blipFill>
        <p:spPr>
          <a:xfrm>
            <a:off x="-19663" y="3736333"/>
            <a:ext cx="5396239" cy="1380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3757e717a5_0_339"/>
          <p:cNvPicPr preferRelativeResize="0"/>
          <p:nvPr/>
        </p:nvPicPr>
        <p:blipFill rotWithShape="1">
          <a:blip r:embed="rId5">
            <a:alphaModFix/>
          </a:blip>
          <a:srcRect b="0" l="4067" r="55342" t="78763"/>
          <a:stretch/>
        </p:blipFill>
        <p:spPr>
          <a:xfrm>
            <a:off x="5093959" y="3740446"/>
            <a:ext cx="2144189" cy="1432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3757e717a5_0_339"/>
          <p:cNvPicPr preferRelativeResize="0"/>
          <p:nvPr/>
        </p:nvPicPr>
        <p:blipFill rotWithShape="1">
          <a:blip r:embed="rId5">
            <a:alphaModFix/>
          </a:blip>
          <a:srcRect b="19941" l="4189" r="58164" t="60018"/>
          <a:stretch/>
        </p:blipFill>
        <p:spPr>
          <a:xfrm>
            <a:off x="5109030" y="1234470"/>
            <a:ext cx="1969246" cy="133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3757e717a5_0_339"/>
          <p:cNvPicPr preferRelativeResize="0"/>
          <p:nvPr/>
        </p:nvPicPr>
        <p:blipFill rotWithShape="1">
          <a:blip r:embed="rId5">
            <a:alphaModFix/>
          </a:blip>
          <a:srcRect b="21346" l="42030" r="21035" t="60018"/>
          <a:stretch/>
        </p:blipFill>
        <p:spPr>
          <a:xfrm>
            <a:off x="5185502" y="2494578"/>
            <a:ext cx="1950312" cy="125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757e717a5_0_29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g33757e717a5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33757e717a5_0_2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3562050" y="13"/>
            <a:ext cx="1862457" cy="5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3757e717a5_0_296"/>
          <p:cNvSpPr txBox="1"/>
          <p:nvPr/>
        </p:nvSpPr>
        <p:spPr>
          <a:xfrm>
            <a:off x="260200" y="2034257"/>
            <a:ext cx="3559079" cy="23206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BATERATZE-LANA ETA BAT-ETORTZEA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9999" lvl="0" marL="1799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Jarri zuen aukerak taulan lehentasun-ordenaren arabera, eta arrazoitu zergatik.</a:t>
            </a:r>
            <a:endParaRPr/>
          </a:p>
          <a:p>
            <a:pPr indent="-179999" lvl="0" marL="179999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ts val="1400"/>
              <a:buFont typeface="Roboto"/>
              <a:buChar char="★"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Helburua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Talde guztien artean adostu, aukerak 10era murriztu eta lehentasunak ezarri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g33757e717a5_0_296"/>
          <p:cNvSpPr/>
          <p:nvPr/>
        </p:nvSpPr>
        <p:spPr>
          <a:xfrm>
            <a:off x="4660340" y="447837"/>
            <a:ext cx="4385620" cy="2991624"/>
          </a:xfrm>
          <a:prstGeom prst="wedgeRoundRectCallout">
            <a:avLst>
              <a:gd fmla="val -38253" name="adj1"/>
              <a:gd fmla="val 67814" name="adj2"/>
              <a:gd fmla="val 0" name="adj3"/>
            </a:avLst>
          </a:prstGeom>
          <a:gradFill>
            <a:gsLst>
              <a:gs pos="0">
                <a:srgbClr val="F3A255">
                  <a:alpha val="33333"/>
                </a:srgbClr>
              </a:gs>
              <a:gs pos="49000">
                <a:srgbClr val="E6AED0">
                  <a:alpha val="33333"/>
                </a:srgbClr>
              </a:gs>
              <a:gs pos="100000">
                <a:srgbClr val="50C2E4">
                  <a:alpha val="2941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g33757e717a5_0_2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2333" y="3684363"/>
            <a:ext cx="1272174" cy="145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3757e717a5_0_296"/>
          <p:cNvSpPr txBox="1"/>
          <p:nvPr/>
        </p:nvSpPr>
        <p:spPr>
          <a:xfrm>
            <a:off x="226350" y="827843"/>
            <a:ext cx="438562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0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Premia edo nahia?: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19" name="Google Shape;319;g33757e717a5_0_296"/>
          <p:cNvSpPr txBox="1"/>
          <p:nvPr/>
        </p:nvSpPr>
        <p:spPr>
          <a:xfrm>
            <a:off x="249800" y="1272443"/>
            <a:ext cx="4694361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 Aukeratu zure ezinbestekoak 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0" name="Google Shape;320;g33757e717a5_0_296"/>
          <p:cNvSpPr txBox="1"/>
          <p:nvPr/>
        </p:nvSpPr>
        <p:spPr>
          <a:xfrm>
            <a:off x="4807037" y="589503"/>
            <a:ext cx="4196523" cy="2889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HAUSNARTZEKO GALDERAK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Hasierako zerrendako zein artikulu dira nahiak eta zein premiak?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alde dago nahien eta premien artean?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Nahiak eta premiak desberdinak al dira pertsona batetik bestera? Eta gizarte batetik bestera? Zergatik?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Premien edo nahien arabera kontsumitzen dugu?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Denok berdin kontsumitzen dugu?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