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31" roundtripDataSignature="AMtx7mgVRqbn3fvIiYxhCT7o3Z/sLfTJ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75efb7e89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375efb7e89_0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75efb7e8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375efb7e89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75efb7e89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3375efb7e89_0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757e717a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375efb7e89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3757e717a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375efb7e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375efb7e8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3375efb7e89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57e717a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57e717a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75efb7e8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75efb7e89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375efb7e8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375efb7e89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757e717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efb7e8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efb7e89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image" Target="../media/image9.jp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0.jpg"/><Relationship Id="rId8"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7"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19.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26.jp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49.jpg"/><Relationship Id="rId6" Type="http://schemas.openxmlformats.org/officeDocument/2006/relationships/image" Target="../media/image24.jpg"/><Relationship Id="rId7"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24.jpg"/><Relationship Id="rId6" Type="http://schemas.openxmlformats.org/officeDocument/2006/relationships/image" Target="../media/image49.jpg"/><Relationship Id="rId7"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24.jpg"/><Relationship Id="rId6" Type="http://schemas.openxmlformats.org/officeDocument/2006/relationships/image" Target="../media/image49.jpg"/><Relationship Id="rId7"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27.png"/><Relationship Id="rId7" Type="http://schemas.openxmlformats.org/officeDocument/2006/relationships/image" Target="../media/image24.jp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51.png"/><Relationship Id="rId6" Type="http://schemas.openxmlformats.org/officeDocument/2006/relationships/image" Target="../media/image52.jpg"/><Relationship Id="rId7"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24.jpg"/><Relationship Id="rId9" Type="http://schemas.openxmlformats.org/officeDocument/2006/relationships/image" Target="../media/image56.png"/><Relationship Id="rId5" Type="http://schemas.openxmlformats.org/officeDocument/2006/relationships/image" Target="../media/image8.png"/><Relationship Id="rId6" Type="http://schemas.openxmlformats.org/officeDocument/2006/relationships/image" Target="../media/image55.png"/><Relationship Id="rId7" Type="http://schemas.openxmlformats.org/officeDocument/2006/relationships/image" Target="../media/image33.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54.png"/><Relationship Id="rId6" Type="http://schemas.openxmlformats.org/officeDocument/2006/relationships/image" Target="../media/image18.png"/><Relationship Id="rId7" Type="http://schemas.openxmlformats.org/officeDocument/2006/relationships/image" Target="../media/image59.png"/><Relationship Id="rId8" Type="http://schemas.openxmlformats.org/officeDocument/2006/relationships/image" Target="../media/image57.png"/></Relationships>
</file>

<file path=ppt/slides/_rels/slide19.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19.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26.jp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4.jpg"/><Relationship Id="rId6"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38.png"/><Relationship Id="rId6" Type="http://schemas.openxmlformats.org/officeDocument/2006/relationships/image" Target="../media/image34.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37.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49.jpg"/><Relationship Id="rId6" Type="http://schemas.openxmlformats.org/officeDocument/2006/relationships/image" Target="../media/image24.jpg"/><Relationship Id="rId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Sin energía en la ciudad</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2" l="10829" r="6313" t="5876"/>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9225" l="10667" r="2819" t="6902"/>
          <a:stretch/>
        </p:blipFill>
        <p:spPr>
          <a:xfrm rot="5400000">
            <a:off x="5790275" y="1017398"/>
            <a:ext cx="4419123" cy="2384326"/>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59500" y="789425"/>
            <a:ext cx="5113001" cy="29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375efb7e89_0_2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5" name="Google Shape;315;g3375efb7e89_0_2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16" name="Google Shape;316;g3375efb7e89_0_271"/>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17" name="Google Shape;317;g3375efb7e89_0_271"/>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8" name="Google Shape;318;g3375efb7e89_0_271"/>
          <p:cNvPicPr preferRelativeResize="0"/>
          <p:nvPr/>
        </p:nvPicPr>
        <p:blipFill rotWithShape="1">
          <a:blip r:embed="rId5">
            <a:alphaModFix/>
          </a:blip>
          <a:srcRect b="0" l="32522" r="30993" t="0"/>
          <a:stretch/>
        </p:blipFill>
        <p:spPr>
          <a:xfrm>
            <a:off x="424650" y="1628525"/>
            <a:ext cx="1579162" cy="2259600"/>
          </a:xfrm>
          <a:prstGeom prst="rect">
            <a:avLst/>
          </a:prstGeom>
          <a:noFill/>
          <a:ln>
            <a:noFill/>
          </a:ln>
        </p:spPr>
      </p:pic>
      <p:sp>
        <p:nvSpPr>
          <p:cNvPr id="319" name="Google Shape;319;g3375efb7e89_0_271"/>
          <p:cNvSpPr txBox="1"/>
          <p:nvPr/>
        </p:nvSpPr>
        <p:spPr>
          <a:xfrm>
            <a:off x="1251175" y="1628525"/>
            <a:ext cx="4927800" cy="2259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2:  Suministro de agua y recogida de basuras</a:t>
            </a:r>
            <a:endParaRPr b="1" i="0" sz="1300" u="none" cap="none" strike="noStrike">
              <a:solidFill>
                <a:srgbClr val="FF1D25"/>
              </a:solidFill>
              <a:latin typeface="Oswald"/>
              <a:ea typeface="Oswald"/>
              <a:cs typeface="Oswald"/>
              <a:sym typeface="Oswald"/>
            </a:endParaRPr>
          </a:p>
          <a:p>
            <a:pPr indent="0" lvl="0" marL="0" marR="0" rtl="0" algn="just">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just">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lugares donde se almacena el agua potable.</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llega el agua potable a nuestras casas? ¿Se necesita algún tipo de energía?</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lugares donde se almacena la basura para su recogida.</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almacenan y tratan las basuras? ¿Se necesita energía?</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0" i="0" sz="1200" u="none" cap="none" strike="noStrike">
              <a:solidFill>
                <a:srgbClr val="000000"/>
              </a:solidFill>
              <a:latin typeface="Roboto"/>
              <a:ea typeface="Roboto"/>
              <a:cs typeface="Roboto"/>
              <a:sym typeface="Roboto"/>
            </a:endParaRPr>
          </a:p>
        </p:txBody>
      </p:sp>
      <p:sp>
        <p:nvSpPr>
          <p:cNvPr id="320" name="Google Shape;320;g3375efb7e89_0_271"/>
          <p:cNvSpPr txBox="1"/>
          <p:nvPr/>
        </p:nvSpPr>
        <p:spPr>
          <a:xfrm>
            <a:off x="827725" y="3228925"/>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2</a:t>
            </a:r>
            <a:endParaRPr b="1" i="0" sz="3000" u="none" cap="none" strike="noStrike">
              <a:solidFill>
                <a:srgbClr val="FFFFFF"/>
              </a:solidFill>
              <a:latin typeface="Roboto"/>
              <a:ea typeface="Roboto"/>
              <a:cs typeface="Roboto"/>
              <a:sym typeface="Roboto"/>
            </a:endParaRPr>
          </a:p>
        </p:txBody>
      </p:sp>
      <p:pic>
        <p:nvPicPr>
          <p:cNvPr id="321" name="Google Shape;321;g3375efb7e89_0_271"/>
          <p:cNvPicPr preferRelativeResize="0"/>
          <p:nvPr/>
        </p:nvPicPr>
        <p:blipFill rotWithShape="1">
          <a:blip r:embed="rId6">
            <a:alphaModFix/>
          </a:blip>
          <a:srcRect b="9225" l="10667" r="2819" t="6902"/>
          <a:stretch/>
        </p:blipFill>
        <p:spPr>
          <a:xfrm rot="5400000">
            <a:off x="5790275" y="1017398"/>
            <a:ext cx="4419123" cy="2384326"/>
          </a:xfrm>
          <a:prstGeom prst="rect">
            <a:avLst/>
          </a:prstGeom>
          <a:noFill/>
          <a:ln>
            <a:noFill/>
          </a:ln>
        </p:spPr>
      </p:pic>
      <p:pic>
        <p:nvPicPr>
          <p:cNvPr id="322" name="Google Shape;322;g3375efb7e89_0_271"/>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375efb7e89_0_28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8" name="Google Shape;328;g3375efb7e89_0_28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29" name="Google Shape;329;g3375efb7e89_0_288"/>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30" name="Google Shape;330;g3375efb7e89_0_288"/>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31" name="Google Shape;331;g3375efb7e89_0_288"/>
          <p:cNvPicPr preferRelativeResize="0"/>
          <p:nvPr/>
        </p:nvPicPr>
        <p:blipFill rotWithShape="1">
          <a:blip r:embed="rId5">
            <a:alphaModFix/>
          </a:blip>
          <a:srcRect b="9225" l="10667" r="2819" t="6902"/>
          <a:stretch/>
        </p:blipFill>
        <p:spPr>
          <a:xfrm rot="5400000">
            <a:off x="5790275" y="1017398"/>
            <a:ext cx="4419123" cy="2384326"/>
          </a:xfrm>
          <a:prstGeom prst="rect">
            <a:avLst/>
          </a:prstGeom>
          <a:noFill/>
          <a:ln>
            <a:noFill/>
          </a:ln>
        </p:spPr>
      </p:pic>
      <p:pic>
        <p:nvPicPr>
          <p:cNvPr id="332" name="Google Shape;332;g3375efb7e89_0_288"/>
          <p:cNvPicPr preferRelativeResize="0"/>
          <p:nvPr/>
        </p:nvPicPr>
        <p:blipFill rotWithShape="1">
          <a:blip r:embed="rId6">
            <a:alphaModFix/>
          </a:blip>
          <a:srcRect b="0" l="32522" r="30993" t="0"/>
          <a:stretch/>
        </p:blipFill>
        <p:spPr>
          <a:xfrm>
            <a:off x="424650" y="1628525"/>
            <a:ext cx="1514573" cy="2167201"/>
          </a:xfrm>
          <a:prstGeom prst="rect">
            <a:avLst/>
          </a:prstGeom>
          <a:noFill/>
          <a:ln>
            <a:noFill/>
          </a:ln>
        </p:spPr>
      </p:pic>
      <p:sp>
        <p:nvSpPr>
          <p:cNvPr id="333" name="Google Shape;333;g3375efb7e89_0_288"/>
          <p:cNvSpPr txBox="1"/>
          <p:nvPr/>
        </p:nvSpPr>
        <p:spPr>
          <a:xfrm>
            <a:off x="1251175" y="1628525"/>
            <a:ext cx="4927800" cy="21672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3:  Calefacción, iluminación, energía para cocinar</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just">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diferentes aparatos que se utilizan para la calefacción, refrigeración, iluminación y para poder cocinar.</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almacenan y distribuyen los distintos tipos de energía?</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¿Necesitan energía para su funcionamiento?</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0" i="0" sz="1200" u="none" cap="none" strike="noStrike">
              <a:solidFill>
                <a:srgbClr val="000000"/>
              </a:solidFill>
              <a:latin typeface="Roboto"/>
              <a:ea typeface="Roboto"/>
              <a:cs typeface="Roboto"/>
              <a:sym typeface="Roboto"/>
            </a:endParaRPr>
          </a:p>
        </p:txBody>
      </p:sp>
      <p:sp>
        <p:nvSpPr>
          <p:cNvPr id="334" name="Google Shape;334;g3375efb7e89_0_288"/>
          <p:cNvSpPr txBox="1"/>
          <p:nvPr/>
        </p:nvSpPr>
        <p:spPr>
          <a:xfrm>
            <a:off x="827725" y="3228925"/>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3</a:t>
            </a:r>
            <a:endParaRPr b="1" i="0" sz="3000" u="none" cap="none" strike="noStrike">
              <a:solidFill>
                <a:srgbClr val="FFFFFF"/>
              </a:solidFill>
              <a:latin typeface="Roboto"/>
              <a:ea typeface="Roboto"/>
              <a:cs typeface="Roboto"/>
              <a:sym typeface="Roboto"/>
            </a:endParaRPr>
          </a:p>
        </p:txBody>
      </p:sp>
      <p:pic>
        <p:nvPicPr>
          <p:cNvPr id="335" name="Google Shape;335;g3375efb7e89_0_288"/>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375efb7e89_0_30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1" name="Google Shape;341;g3375efb7e89_0_30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2" name="Google Shape;342;g3375efb7e89_0_30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43" name="Google Shape;343;g3375efb7e89_0_302"/>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44" name="Google Shape;344;g3375efb7e89_0_302"/>
          <p:cNvPicPr preferRelativeResize="0"/>
          <p:nvPr/>
        </p:nvPicPr>
        <p:blipFill rotWithShape="1">
          <a:blip r:embed="rId5">
            <a:alphaModFix/>
          </a:blip>
          <a:srcRect b="9225" l="10667" r="2819" t="6902"/>
          <a:stretch/>
        </p:blipFill>
        <p:spPr>
          <a:xfrm rot="5400000">
            <a:off x="5790275" y="1017398"/>
            <a:ext cx="4419123" cy="2384326"/>
          </a:xfrm>
          <a:prstGeom prst="rect">
            <a:avLst/>
          </a:prstGeom>
          <a:noFill/>
          <a:ln>
            <a:noFill/>
          </a:ln>
        </p:spPr>
      </p:pic>
      <p:pic>
        <p:nvPicPr>
          <p:cNvPr id="345" name="Google Shape;345;g3375efb7e89_0_302"/>
          <p:cNvPicPr preferRelativeResize="0"/>
          <p:nvPr/>
        </p:nvPicPr>
        <p:blipFill rotWithShape="1">
          <a:blip r:embed="rId6">
            <a:alphaModFix/>
          </a:blip>
          <a:srcRect b="0" l="32522" r="30993" t="0"/>
          <a:stretch/>
        </p:blipFill>
        <p:spPr>
          <a:xfrm>
            <a:off x="457375" y="1501000"/>
            <a:ext cx="1873930" cy="2681401"/>
          </a:xfrm>
          <a:prstGeom prst="rect">
            <a:avLst/>
          </a:prstGeom>
          <a:noFill/>
          <a:ln>
            <a:noFill/>
          </a:ln>
        </p:spPr>
      </p:pic>
      <p:sp>
        <p:nvSpPr>
          <p:cNvPr id="346" name="Google Shape;346;g3375efb7e89_0_302"/>
          <p:cNvSpPr txBox="1"/>
          <p:nvPr/>
        </p:nvSpPr>
        <p:spPr>
          <a:xfrm>
            <a:off x="1283900" y="1501000"/>
            <a:ext cx="4927800" cy="26814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4:  Medios de transporte y comunicación</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diferentes medios de transporte de personas y mercancías.</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fabrican los medios de transporte? </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funcionan los medios de transporte?</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¿Se necesita energía?</a:t>
            </a:r>
            <a:endParaRPr b="0" i="0" sz="1200" u="none" cap="none" strike="noStrike">
              <a:solidFill>
                <a:srgbClr val="000000"/>
              </a:solidFill>
              <a:latin typeface="Roboto"/>
              <a:ea typeface="Roboto"/>
              <a:cs typeface="Roboto"/>
              <a:sym typeface="Roboto"/>
            </a:endParaRPr>
          </a:p>
          <a:p>
            <a:pPr indent="0" lvl="0" marL="0" marR="0" rtl="0" algn="just">
              <a:lnSpc>
                <a:spcPct val="115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varios medios de comunicación y con los aparatos que se utilizan.    </a:t>
            </a:r>
            <a:endParaRPr b="0" i="0" sz="1200" u="none" cap="none" strike="noStrike">
              <a:solidFill>
                <a:srgbClr val="000000"/>
              </a:solidFill>
              <a:latin typeface="Roboto"/>
              <a:ea typeface="Roboto"/>
              <a:cs typeface="Roboto"/>
              <a:sym typeface="Roboto"/>
            </a:endParaRPr>
          </a:p>
          <a:p>
            <a:pPr indent="-304800" lvl="0" marL="457200" marR="0" rtl="0" algn="just">
              <a:lnSpc>
                <a:spcPct val="115000"/>
              </a:lnSpc>
              <a:spcBef>
                <a:spcPts val="60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funcionan estos medios de comunicación?                                                           ¿Cuáles son las fuentes de energía utilizadas?</a:t>
            </a:r>
            <a:endParaRPr b="0" i="0" sz="1200" u="none" cap="none" strike="noStrike">
              <a:solidFill>
                <a:srgbClr val="000000"/>
              </a:solidFill>
              <a:latin typeface="Roboto"/>
              <a:ea typeface="Roboto"/>
              <a:cs typeface="Roboto"/>
              <a:sym typeface="Roboto"/>
            </a:endParaRPr>
          </a:p>
        </p:txBody>
      </p:sp>
      <p:sp>
        <p:nvSpPr>
          <p:cNvPr id="347" name="Google Shape;347;g3375efb7e89_0_302"/>
          <p:cNvSpPr txBox="1"/>
          <p:nvPr/>
        </p:nvSpPr>
        <p:spPr>
          <a:xfrm>
            <a:off x="860450" y="3558600"/>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4</a:t>
            </a:r>
            <a:endParaRPr b="1" i="0" sz="3000" u="none" cap="none" strike="noStrike">
              <a:solidFill>
                <a:srgbClr val="FFFFFF"/>
              </a:solidFill>
              <a:latin typeface="Roboto"/>
              <a:ea typeface="Roboto"/>
              <a:cs typeface="Roboto"/>
              <a:sym typeface="Roboto"/>
            </a:endParaRPr>
          </a:p>
        </p:txBody>
      </p:sp>
      <p:pic>
        <p:nvPicPr>
          <p:cNvPr id="348" name="Google Shape;348;g3375efb7e89_0_302"/>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5" name="Google Shape;355;g33757e717a5_0_296"/>
          <p:cNvSpPr txBox="1"/>
          <p:nvPr/>
        </p:nvSpPr>
        <p:spPr>
          <a:xfrm>
            <a:off x="144400" y="1224075"/>
            <a:ext cx="4458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Actividades a realizar por cada comisión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56" name="Google Shape;356;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57" name="Google Shape;357;g33757e717a5_0_296"/>
          <p:cNvSpPr txBox="1"/>
          <p:nvPr/>
        </p:nvSpPr>
        <p:spPr>
          <a:xfrm>
            <a:off x="432350" y="2158000"/>
            <a:ext cx="31863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Desde tu comisión, evalúa la gravedad de la situación, realiza un diagnóstico de la situación y propón medidas alternativas para resolver los problemas que se están generando.</a:t>
            </a:r>
            <a:endParaRPr b="1" i="0" sz="1400" u="none" cap="none" strike="noStrike">
              <a:solidFill>
                <a:srgbClr val="666666"/>
              </a:solidFill>
              <a:latin typeface="Roboto"/>
              <a:ea typeface="Roboto"/>
              <a:cs typeface="Roboto"/>
              <a:sym typeface="Roboto"/>
            </a:endParaRPr>
          </a:p>
        </p:txBody>
      </p:sp>
      <p:sp>
        <p:nvSpPr>
          <p:cNvPr id="358" name="Google Shape;358;g33757e717a5_0_296"/>
          <p:cNvSpPr/>
          <p:nvPr/>
        </p:nvSpPr>
        <p:spPr>
          <a:xfrm>
            <a:off x="4970250" y="1046125"/>
            <a:ext cx="4099800" cy="3275700"/>
          </a:xfrm>
          <a:prstGeom prst="wedgeRoundRectCallout">
            <a:avLst>
              <a:gd fmla="val -60892" name="adj1"/>
              <a:gd fmla="val 2398"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9" name="Google Shape;359;g33757e717a5_0_296"/>
          <p:cNvPicPr preferRelativeResize="0"/>
          <p:nvPr/>
        </p:nvPicPr>
        <p:blipFill rotWithShape="1">
          <a:blip r:embed="rId5">
            <a:alphaModFix/>
          </a:blip>
          <a:srcRect b="0" l="0" r="0" t="0"/>
          <a:stretch/>
        </p:blipFill>
        <p:spPr>
          <a:xfrm>
            <a:off x="3658363" y="1954413"/>
            <a:ext cx="1272174" cy="1459124"/>
          </a:xfrm>
          <a:prstGeom prst="rect">
            <a:avLst/>
          </a:prstGeom>
          <a:noFill/>
          <a:ln>
            <a:noFill/>
          </a:ln>
        </p:spPr>
      </p:pic>
      <p:sp>
        <p:nvSpPr>
          <p:cNvPr id="360" name="Google Shape;360;g33757e717a5_0_296"/>
          <p:cNvSpPr txBox="1"/>
          <p:nvPr/>
        </p:nvSpPr>
        <p:spPr>
          <a:xfrm>
            <a:off x="5171975" y="1137625"/>
            <a:ext cx="3767700" cy="337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PREGUNTAS DE REFLEXIÓN</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Prepara una lista de las repercusiones que tiene en tu sector la falta de energía.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Analiza los efectos personales en el día a día de la vida sin energía, ni combustibles.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Si hubieses sabido que esta catástrofe iba a suceder ¿Qué medidas se hubieras tomado?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Identifica profesionales necesarios para dar solución a la problemática generada.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Identifica la contribución de cada familia profesional a la solución de los problemas generados.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361" name="Google Shape;361;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2" name="Google Shape;362;g33757e717a5_0_296"/>
          <p:cNvSpPr txBox="1"/>
          <p:nvPr/>
        </p:nvSpPr>
        <p:spPr>
          <a:xfrm>
            <a:off x="432350" y="3744425"/>
            <a:ext cx="39306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Navegar por el PLANETA de la ENERGÍA puede ayudarte a conocer las distintas familias de profesionales y su contribución en el sector energético.</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g3375efb7e89_0_32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69" name="Google Shape;369;g3375efb7e89_0_322"/>
          <p:cNvSpPr txBox="1"/>
          <p:nvPr/>
        </p:nvSpPr>
        <p:spPr>
          <a:xfrm>
            <a:off x="144400" y="1224075"/>
            <a:ext cx="4458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Actividades a realizar por cada comisión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70" name="Google Shape;370;g3375efb7e89_0_32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71" name="Google Shape;371;g3375efb7e89_0_32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72" name="Google Shape;372;g3375efb7e89_0_322"/>
          <p:cNvPicPr preferRelativeResize="0"/>
          <p:nvPr/>
        </p:nvPicPr>
        <p:blipFill rotWithShape="1">
          <a:blip r:embed="rId5">
            <a:alphaModFix/>
          </a:blip>
          <a:srcRect b="0" l="0" r="0" t="0"/>
          <a:stretch/>
        </p:blipFill>
        <p:spPr>
          <a:xfrm>
            <a:off x="598903" y="2163800"/>
            <a:ext cx="815300" cy="1111750"/>
          </a:xfrm>
          <a:prstGeom prst="rect">
            <a:avLst/>
          </a:prstGeom>
          <a:noFill/>
          <a:ln>
            <a:noFill/>
          </a:ln>
        </p:spPr>
      </p:pic>
      <p:sp>
        <p:nvSpPr>
          <p:cNvPr id="373" name="Google Shape;373;g3375efb7e89_0_322"/>
          <p:cNvSpPr txBox="1"/>
          <p:nvPr/>
        </p:nvSpPr>
        <p:spPr>
          <a:xfrm>
            <a:off x="1486688" y="2162275"/>
            <a:ext cx="4599300" cy="275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¿Qué dependencia energética hay en tu trabajo? (combustibles, electricidad…)</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¿Cómo afectaría la falta de energía a tu trabajo?</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¿Disponéis de protocolos de actuación ante situaciones de falta de suministro eléctrico?</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¿Cuánto tiempo podríais aguantar la situación sin llegar al caos?</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374" name="Google Shape;374;g3375efb7e89_0_322"/>
          <p:cNvPicPr preferRelativeResize="0"/>
          <p:nvPr/>
        </p:nvPicPr>
        <p:blipFill rotWithShape="1">
          <a:blip r:embed="rId6">
            <a:alphaModFix amt="25000"/>
          </a:blip>
          <a:srcRect b="0" l="0" r="0" t="0"/>
          <a:stretch/>
        </p:blipFill>
        <p:spPr>
          <a:xfrm>
            <a:off x="1393050" y="2162275"/>
            <a:ext cx="4786575" cy="2178548"/>
          </a:xfrm>
          <a:prstGeom prst="rect">
            <a:avLst/>
          </a:prstGeom>
          <a:noFill/>
          <a:ln>
            <a:noFill/>
          </a:ln>
        </p:spPr>
      </p:pic>
      <p:pic>
        <p:nvPicPr>
          <p:cNvPr id="375" name="Google Shape;375;g3375efb7e89_0_322"/>
          <p:cNvPicPr preferRelativeResize="0"/>
          <p:nvPr/>
        </p:nvPicPr>
        <p:blipFill rotWithShape="1">
          <a:blip r:embed="rId7">
            <a:alphaModFix/>
          </a:blip>
          <a:srcRect b="9225" l="10667" r="2819" t="6902"/>
          <a:stretch/>
        </p:blipFill>
        <p:spPr>
          <a:xfrm rot="5400000">
            <a:off x="5790275" y="1017398"/>
            <a:ext cx="4419123" cy="2384326"/>
          </a:xfrm>
          <a:prstGeom prst="rect">
            <a:avLst/>
          </a:prstGeom>
          <a:noFill/>
          <a:ln>
            <a:noFill/>
          </a:ln>
        </p:spPr>
      </p:pic>
      <p:pic>
        <p:nvPicPr>
          <p:cNvPr id="376" name="Google Shape;376;g3375efb7e89_0_322"/>
          <p:cNvPicPr preferRelativeResize="0"/>
          <p:nvPr/>
        </p:nvPicPr>
        <p:blipFill rotWithShape="1">
          <a:blip r:embed="rId8">
            <a:alphaModFix/>
          </a:blip>
          <a:srcRect b="0" l="0" r="0" t="0"/>
          <a:stretch/>
        </p:blipFill>
        <p:spPr>
          <a:xfrm>
            <a:off x="6945564" y="3047527"/>
            <a:ext cx="1288087" cy="129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0"/>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382" name="Google Shape;382;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3" name="Google Shape;383;p10"/>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4" name="Google Shape;384;p1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Puesta en común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385" name="Google Shape;385;p10"/>
          <p:cNvSpPr/>
          <p:nvPr/>
        </p:nvSpPr>
        <p:spPr>
          <a:xfrm>
            <a:off x="1348700" y="2022975"/>
            <a:ext cx="4969200" cy="1043700"/>
          </a:xfrm>
          <a:prstGeom prst="wedgeRoundRectCallout">
            <a:avLst>
              <a:gd fmla="val -55046" name="adj1"/>
              <a:gd fmla="val 44845"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0"/>
          <p:cNvSpPr txBox="1"/>
          <p:nvPr/>
        </p:nvSpPr>
        <p:spPr>
          <a:xfrm>
            <a:off x="1510850" y="2144200"/>
            <a:ext cx="46449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Comparte el análisis realizado sobre la situación en tu comisión y las propuestas planteadas. El resto de las comisiones debe calibrar si las propuestas son viables.</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87" name="Google Shape;387;p10"/>
          <p:cNvPicPr preferRelativeResize="0"/>
          <p:nvPr/>
        </p:nvPicPr>
        <p:blipFill rotWithShape="1">
          <a:blip r:embed="rId5">
            <a:alphaModFix/>
          </a:blip>
          <a:srcRect b="0" l="0" r="0" t="0"/>
          <a:stretch/>
        </p:blipFill>
        <p:spPr>
          <a:xfrm>
            <a:off x="6901066" y="3447713"/>
            <a:ext cx="906644" cy="907475"/>
          </a:xfrm>
          <a:prstGeom prst="rect">
            <a:avLst/>
          </a:prstGeom>
          <a:noFill/>
          <a:ln>
            <a:noFill/>
          </a:ln>
        </p:spPr>
      </p:pic>
      <p:pic>
        <p:nvPicPr>
          <p:cNvPr descr="Eco Residuos Cero Clipart Stock de Foto gratis - Public Domain ..." id="388" name="Google Shape;388;p10"/>
          <p:cNvPicPr preferRelativeResize="0"/>
          <p:nvPr/>
        </p:nvPicPr>
        <p:blipFill rotWithShape="1">
          <a:blip r:embed="rId6">
            <a:alphaModFix/>
          </a:blip>
          <a:srcRect b="14085" l="0" r="0" t="16143"/>
          <a:stretch/>
        </p:blipFill>
        <p:spPr>
          <a:xfrm>
            <a:off x="4381350" y="415550"/>
            <a:ext cx="2007675" cy="1400726"/>
          </a:xfrm>
          <a:prstGeom prst="rect">
            <a:avLst/>
          </a:prstGeom>
          <a:noFill/>
          <a:ln>
            <a:noFill/>
          </a:ln>
        </p:spPr>
      </p:pic>
      <p:sp>
        <p:nvSpPr>
          <p:cNvPr id="389" name="Google Shape;389;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90" name="Google Shape;390;p10"/>
          <p:cNvSpPr/>
          <p:nvPr/>
        </p:nvSpPr>
        <p:spPr>
          <a:xfrm>
            <a:off x="1694325" y="3273375"/>
            <a:ext cx="4969200" cy="1626600"/>
          </a:xfrm>
          <a:prstGeom prst="wedgeRoundRectCallout">
            <a:avLst>
              <a:gd fmla="val -57228" name="adj1"/>
              <a:gd fmla="val -35235"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0"/>
          <p:cNvSpPr txBox="1"/>
          <p:nvPr/>
        </p:nvSpPr>
        <p:spPr>
          <a:xfrm>
            <a:off x="1856475" y="3242200"/>
            <a:ext cx="46449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¿En qué medida dependemos de la energía? ¿Cuánta energía se gasta innecesariamente?</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¿Cuáles son tus prioridades en caso de disponer de una cantidad reducida de energía?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¿Qué profesiones te parecen claves para dar solución a la situación generada?.</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92" name="Google Shape;392;p10"/>
          <p:cNvPicPr preferRelativeResize="0"/>
          <p:nvPr/>
        </p:nvPicPr>
        <p:blipFill rotWithShape="1">
          <a:blip r:embed="rId7">
            <a:alphaModFix/>
          </a:blip>
          <a:srcRect b="0" l="0" r="0" t="0"/>
          <a:stretch/>
        </p:blipFill>
        <p:spPr>
          <a:xfrm>
            <a:off x="254100" y="3066726"/>
            <a:ext cx="1202674" cy="16264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98" name="Google Shape;398;g33757e717a5_0_319"/>
          <p:cNvPicPr preferRelativeResize="0"/>
          <p:nvPr/>
        </p:nvPicPr>
        <p:blipFill rotWithShape="1">
          <a:blip r:embed="rId4">
            <a:alphaModFix/>
          </a:blip>
          <a:srcRect b="9225" l="10667" r="2819" t="6902"/>
          <a:stretch/>
        </p:blipFill>
        <p:spPr>
          <a:xfrm rot="5400000">
            <a:off x="5790275" y="1017398"/>
            <a:ext cx="4419123" cy="2384326"/>
          </a:xfrm>
          <a:prstGeom prst="rect">
            <a:avLst/>
          </a:prstGeom>
          <a:noFill/>
          <a:ln>
            <a:noFill/>
          </a:ln>
        </p:spPr>
      </p:pic>
      <p:sp>
        <p:nvSpPr>
          <p:cNvPr id="399" name="Google Shape;399;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0" name="Google Shape;400;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401" name="Google Shape;401;g33757e717a5_0_319"/>
          <p:cNvSpPr txBox="1"/>
          <p:nvPr/>
        </p:nvSpPr>
        <p:spPr>
          <a:xfrm>
            <a:off x="144400" y="1452675"/>
            <a:ext cx="6401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Decálogo de buenas prácticas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402" name="Google Shape;402;g33757e717a5_0_319"/>
          <p:cNvPicPr preferRelativeResize="0"/>
          <p:nvPr/>
        </p:nvPicPr>
        <p:blipFill rotWithShape="1">
          <a:blip r:embed="rId6">
            <a:alphaModFix/>
          </a:blip>
          <a:srcRect b="0" l="0" r="0" t="0"/>
          <a:stretch/>
        </p:blipFill>
        <p:spPr>
          <a:xfrm>
            <a:off x="6911274" y="2609975"/>
            <a:ext cx="1013700" cy="1818575"/>
          </a:xfrm>
          <a:prstGeom prst="rect">
            <a:avLst/>
          </a:prstGeom>
          <a:noFill/>
          <a:ln>
            <a:noFill/>
          </a:ln>
        </p:spPr>
      </p:pic>
      <p:sp>
        <p:nvSpPr>
          <p:cNvPr id="403" name="Google Shape;403;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4" name="Google Shape;404;g33757e717a5_0_319"/>
          <p:cNvSpPr/>
          <p:nvPr/>
        </p:nvSpPr>
        <p:spPr>
          <a:xfrm>
            <a:off x="2263100" y="2251575"/>
            <a:ext cx="3992700" cy="940800"/>
          </a:xfrm>
          <a:prstGeom prst="wedgeRoundRectCallout">
            <a:avLst>
              <a:gd fmla="val -58463" name="adj1"/>
              <a:gd fmla="val -10605"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33757e717a5_0_319"/>
          <p:cNvSpPr txBox="1"/>
          <p:nvPr/>
        </p:nvSpPr>
        <p:spPr>
          <a:xfrm>
            <a:off x="2425250" y="2220400"/>
            <a:ext cx="37371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¿Qué podemos hacer para optimizar el consumo energético en nuestras actividades diarias?</a:t>
            </a:r>
            <a:endParaRPr b="0" i="0" sz="1400" u="none" cap="none" strike="noStrike">
              <a:solidFill>
                <a:srgbClr val="666666"/>
              </a:solidFill>
              <a:latin typeface="Roboto"/>
              <a:ea typeface="Roboto"/>
              <a:cs typeface="Roboto"/>
              <a:sym typeface="Roboto"/>
            </a:endParaRPr>
          </a:p>
        </p:txBody>
      </p:sp>
      <p:pic>
        <p:nvPicPr>
          <p:cNvPr id="406" name="Google Shape;406;g33757e717a5_0_319"/>
          <p:cNvPicPr preferRelativeResize="0"/>
          <p:nvPr/>
        </p:nvPicPr>
        <p:blipFill rotWithShape="1">
          <a:blip r:embed="rId7">
            <a:alphaModFix/>
          </a:blip>
          <a:srcRect b="0" l="0" r="0" t="0"/>
          <a:stretch/>
        </p:blipFill>
        <p:spPr>
          <a:xfrm>
            <a:off x="598903" y="3687800"/>
            <a:ext cx="815300" cy="1111750"/>
          </a:xfrm>
          <a:prstGeom prst="rect">
            <a:avLst/>
          </a:prstGeom>
          <a:noFill/>
          <a:ln>
            <a:noFill/>
          </a:ln>
        </p:spPr>
      </p:pic>
      <p:sp>
        <p:nvSpPr>
          <p:cNvPr id="407" name="Google Shape;407;g33757e717a5_0_319"/>
          <p:cNvSpPr txBox="1"/>
          <p:nvPr/>
        </p:nvSpPr>
        <p:spPr>
          <a:xfrm>
            <a:off x="1486688" y="3686275"/>
            <a:ext cx="4599300" cy="111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¿Cuáles son las medidas, que no dependen de las opciones personales, y que deben ser tenidas en cuenta?</a:t>
            </a:r>
            <a:endParaRPr b="0" i="0" sz="1600" u="none" cap="none" strike="noStrike">
              <a:solidFill>
                <a:srgbClr val="434343"/>
              </a:solidFill>
              <a:latin typeface="Roboto"/>
              <a:ea typeface="Roboto"/>
              <a:cs typeface="Roboto"/>
              <a:sym typeface="Roboto"/>
            </a:endParaRPr>
          </a:p>
        </p:txBody>
      </p:sp>
      <p:pic>
        <p:nvPicPr>
          <p:cNvPr id="408" name="Google Shape;408;g33757e717a5_0_319"/>
          <p:cNvPicPr preferRelativeResize="0"/>
          <p:nvPr/>
        </p:nvPicPr>
        <p:blipFill rotWithShape="1">
          <a:blip r:embed="rId8">
            <a:alphaModFix amt="25000"/>
          </a:blip>
          <a:srcRect b="0" l="0" r="0" t="0"/>
          <a:stretch/>
        </p:blipFill>
        <p:spPr>
          <a:xfrm>
            <a:off x="1393050" y="3686275"/>
            <a:ext cx="4786575" cy="1111749"/>
          </a:xfrm>
          <a:prstGeom prst="rect">
            <a:avLst/>
          </a:prstGeom>
          <a:noFill/>
          <a:ln>
            <a:noFill/>
          </a:ln>
        </p:spPr>
      </p:pic>
      <p:pic>
        <p:nvPicPr>
          <p:cNvPr id="409" name="Google Shape;409;g33757e717a5_0_319"/>
          <p:cNvPicPr preferRelativeResize="0"/>
          <p:nvPr/>
        </p:nvPicPr>
        <p:blipFill rotWithShape="1">
          <a:blip r:embed="rId9">
            <a:alphaModFix/>
          </a:blip>
          <a:srcRect b="0" l="0" r="0" t="0"/>
          <a:stretch/>
        </p:blipFill>
        <p:spPr>
          <a:xfrm>
            <a:off x="866215" y="2144199"/>
            <a:ext cx="1013700" cy="1391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5" name="Google Shape;415;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416" name="Google Shape;416;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DECÁLOGO DE BUENAS PRÁCTICAS</a:t>
            </a: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417" name="Google Shape;417;g3375efb7e89_1_0"/>
          <p:cNvPicPr preferRelativeResize="0"/>
          <p:nvPr/>
        </p:nvPicPr>
        <p:blipFill rotWithShape="1">
          <a:blip r:embed="rId4">
            <a:alphaModFix/>
          </a:blip>
          <a:srcRect b="7875" l="0" r="0" t="0"/>
          <a:stretch/>
        </p:blipFill>
        <p:spPr>
          <a:xfrm>
            <a:off x="4747275" y="381000"/>
            <a:ext cx="3467325" cy="455975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16"/>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423" name="Google Shape;423;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RECOMENDACIONES: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24" name="Google Shape;424;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426" name="Google Shape;426;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6"/>
          <p:cNvSpPr txBox="1"/>
          <p:nvPr/>
        </p:nvSpPr>
        <p:spPr>
          <a:xfrm>
            <a:off x="576888" y="17236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Asegúrate de tener acceso a internet para ver los videos y completar el cuestionario.</a:t>
            </a:r>
            <a:endParaRPr b="0" i="0" sz="1400" u="none" cap="none" strike="noStrike">
              <a:solidFill>
                <a:srgbClr val="666666"/>
              </a:solidFill>
              <a:latin typeface="Roboto"/>
              <a:ea typeface="Roboto"/>
              <a:cs typeface="Roboto"/>
              <a:sym typeface="Roboto"/>
            </a:endParaRPr>
          </a:p>
        </p:txBody>
      </p:sp>
      <p:sp>
        <p:nvSpPr>
          <p:cNvPr id="428" name="Google Shape;428;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6"/>
          <p:cNvSpPr txBox="1"/>
          <p:nvPr/>
        </p:nvSpPr>
        <p:spPr>
          <a:xfrm>
            <a:off x="1033938" y="27127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Sé respetuoso con los/las profesionales STEM que os acompañen en el aula.</a:t>
            </a:r>
            <a:endParaRPr b="0" i="0" sz="1400" u="none" cap="none" strike="noStrike">
              <a:solidFill>
                <a:srgbClr val="666666"/>
              </a:solidFill>
              <a:latin typeface="Roboto"/>
              <a:ea typeface="Roboto"/>
              <a:cs typeface="Roboto"/>
              <a:sym typeface="Roboto"/>
            </a:endParaRPr>
          </a:p>
        </p:txBody>
      </p:sp>
      <p:sp>
        <p:nvSpPr>
          <p:cNvPr id="430" name="Google Shape;43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6"/>
          <p:cNvSpPr txBox="1"/>
          <p:nvPr/>
        </p:nvSpPr>
        <p:spPr>
          <a:xfrm>
            <a:off x="466276" y="3709575"/>
            <a:ext cx="5043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Crea un ambiente de respeto y apoyo en tu grupo, donde todas las personas se  sientan cómodos compartiendo sus ideas.</a:t>
            </a:r>
            <a:endParaRPr b="0" i="0" sz="1400" u="none" cap="none" strike="noStrike">
              <a:solidFill>
                <a:srgbClr val="666666"/>
              </a:solidFill>
              <a:latin typeface="Roboto"/>
              <a:ea typeface="Roboto"/>
              <a:cs typeface="Roboto"/>
              <a:sym typeface="Roboto"/>
            </a:endParaRPr>
          </a:p>
        </p:txBody>
      </p:sp>
      <p:pic>
        <p:nvPicPr>
          <p:cNvPr id="432" name="Google Shape;432;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433" name="Google Shape;433;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434" name="Google Shape;434;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435" name="Google Shape;435;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preencoded.png" id="440" name="Google Shape;440;g3375efb7e89_0_17"/>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441" name="Google Shape;441;g3375efb7e89_0_17"/>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Sin energía en la ciudad</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42" name="Google Shape;442;g3375efb7e89_0_17"/>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43" name="Google Shape;443;g3375efb7e89_0_17"/>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4" name="Google Shape;444;g3375efb7e89_0_17"/>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5" name="Google Shape;445;g3375efb7e89_0_17"/>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6" name="Google Shape;446;g3375efb7e89_0_17"/>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47" name="Google Shape;447;g3375efb7e89_0_17"/>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48" name="Google Shape;448;g3375efb7e89_0_17"/>
          <p:cNvPicPr preferRelativeResize="0"/>
          <p:nvPr/>
        </p:nvPicPr>
        <p:blipFill rotWithShape="1">
          <a:blip r:embed="rId6">
            <a:alphaModFix/>
          </a:blip>
          <a:srcRect b="19438" l="10829" r="6313" t="5877"/>
          <a:stretch/>
        </p:blipFill>
        <p:spPr>
          <a:xfrm>
            <a:off x="6969314" y="4653706"/>
            <a:ext cx="601776" cy="302647"/>
          </a:xfrm>
          <a:prstGeom prst="rect">
            <a:avLst/>
          </a:prstGeom>
          <a:noFill/>
          <a:ln>
            <a:noFill/>
          </a:ln>
        </p:spPr>
      </p:pic>
      <p:pic>
        <p:nvPicPr>
          <p:cNvPr id="449" name="Google Shape;449;g3375efb7e89_0_17"/>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50" name="Google Shape;450;g3375efb7e89_0_17"/>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51" name="Google Shape;451;g3375efb7e89_0_17"/>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52" name="Google Shape;452;g3375efb7e89_0_17"/>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53" name="Google Shape;453;g3375efb7e89_0_17"/>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454" name="Google Shape;454;g3375efb7e89_0_17"/>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55" name="Google Shape;455;g3375efb7e89_0_17"/>
          <p:cNvPicPr preferRelativeResize="0"/>
          <p:nvPr/>
        </p:nvPicPr>
        <p:blipFill rotWithShape="1">
          <a:blip r:embed="rId11">
            <a:alphaModFix/>
          </a:blip>
          <a:srcRect b="9225" l="10667" r="2819" t="6902"/>
          <a:stretch/>
        </p:blipFill>
        <p:spPr>
          <a:xfrm rot="5400000">
            <a:off x="5790275" y="1017398"/>
            <a:ext cx="4419123" cy="2384326"/>
          </a:xfrm>
          <a:prstGeom prst="rect">
            <a:avLst/>
          </a:prstGeom>
          <a:noFill/>
          <a:ln>
            <a:noFill/>
          </a:ln>
        </p:spPr>
      </p:pic>
      <p:pic>
        <p:nvPicPr>
          <p:cNvPr id="456" name="Google Shape;456;g3375efb7e89_0_17"/>
          <p:cNvPicPr preferRelativeResize="0"/>
          <p:nvPr/>
        </p:nvPicPr>
        <p:blipFill rotWithShape="1">
          <a:blip r:embed="rId12">
            <a:alphaModFix/>
          </a:blip>
          <a:srcRect b="0" l="0" r="0" t="0"/>
          <a:stretch/>
        </p:blipFill>
        <p:spPr>
          <a:xfrm>
            <a:off x="3359500" y="789425"/>
            <a:ext cx="5113001" cy="291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57e717a5_0_3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57e717a5_0_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57e717a5_0_30"/>
          <p:cNvSpPr txBox="1"/>
          <p:nvPr/>
        </p:nvSpPr>
        <p:spPr>
          <a:xfrm>
            <a:off x="260200" y="1216375"/>
            <a:ext cx="85080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Una catástrofe ha cortado todos los suministros energéticos de tu ciudad y no hay fecha para su restablecimiento. Las reservas de energía ya se han terminado porque la situación se arrastra desde hace varios días. El Ayuntamiento ha difundido un comunicado a través de diferentes redes sociales, explicando la situación y animando a la ciudadanía a participar en las comisiones de crisis que se han formado para buscar soluciones imaginativas a la situación.</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5" name="Google Shape;205;g33757e717a5_0_3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57e717a5_0_3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57e717a5_0_30"/>
          <p:cNvPicPr preferRelativeResize="0"/>
          <p:nvPr/>
        </p:nvPicPr>
        <p:blipFill rotWithShape="1">
          <a:blip r:embed="rId5">
            <a:alphaModFix/>
          </a:blip>
          <a:srcRect b="455" l="42669" r="37188" t="436"/>
          <a:stretch/>
        </p:blipFill>
        <p:spPr>
          <a:xfrm rot="5400000">
            <a:off x="3605376" y="-737924"/>
            <a:ext cx="1882875" cy="9239524"/>
          </a:xfrm>
          <a:prstGeom prst="rect">
            <a:avLst/>
          </a:prstGeom>
          <a:noFill/>
          <a:ln>
            <a:noFill/>
          </a:ln>
        </p:spPr>
      </p:pic>
      <p:pic>
        <p:nvPicPr>
          <p:cNvPr id="208" name="Google Shape;208;g33757e717a5_0_30"/>
          <p:cNvPicPr preferRelativeResize="0"/>
          <p:nvPr/>
        </p:nvPicPr>
        <p:blipFill rotWithShape="1">
          <a:blip r:embed="rId6">
            <a:alphaModFix/>
          </a:blip>
          <a:srcRect b="0" l="0" r="0" t="0"/>
          <a:stretch/>
        </p:blipFill>
        <p:spPr>
          <a:xfrm>
            <a:off x="2233864" y="2596836"/>
            <a:ext cx="4192748" cy="2391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75efb7e89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Comunicado del Ayuntamiento</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75efb7e89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75efb7e89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75efb7e89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75efb7e89_0_37"/>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18" name="Google Shape;218;g3375efb7e89_0_37"/>
          <p:cNvSpPr/>
          <p:nvPr/>
        </p:nvSpPr>
        <p:spPr>
          <a:xfrm>
            <a:off x="5171200" y="358100"/>
            <a:ext cx="2961300" cy="572700"/>
          </a:xfrm>
          <a:prstGeom prst="wedgeRoundRectCallout">
            <a:avLst>
              <a:gd fmla="val -37067" name="adj1"/>
              <a:gd fmla="val 103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75efb7e89_0_37"/>
          <p:cNvSpPr txBox="1"/>
          <p:nvPr/>
        </p:nvSpPr>
        <p:spPr>
          <a:xfrm>
            <a:off x="5285200" y="299575"/>
            <a:ext cx="3403200" cy="1126500"/>
          </a:xfrm>
          <a:prstGeom prst="rect">
            <a:avLst/>
          </a:prstGeom>
          <a:noFill/>
          <a:ln>
            <a:noFill/>
          </a:ln>
        </p:spPr>
        <p:txBody>
          <a:bodyPr anchorCtr="0" anchor="t" bIns="91425" lIns="91425" spcFirstLastPara="1" rIns="91425" wrap="square" tIns="91425">
            <a:noAutofit/>
          </a:bodyPr>
          <a:lstStyle/>
          <a:p>
            <a:pPr indent="0" lvl="0" marL="0" marR="0" rtl="0" algn="l">
              <a:lnSpc>
                <a:spcPct val="111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¡Tenéis un comunicado del Ayuntamiento!</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20" name="Google Shape;220;g3375efb7e89_0_37"/>
          <p:cNvSpPr txBox="1"/>
          <p:nvPr/>
        </p:nvSpPr>
        <p:spPr>
          <a:xfrm>
            <a:off x="992550" y="1720125"/>
            <a:ext cx="7158900" cy="30378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6000"/>
              </a:lnSpc>
              <a:spcBef>
                <a:spcPts val="0"/>
              </a:spcBef>
              <a:spcAft>
                <a:spcPts val="0"/>
              </a:spcAft>
              <a:buClr>
                <a:srgbClr val="000000"/>
              </a:buClr>
              <a:buSzPts val="1400"/>
              <a:buFont typeface="Arial"/>
              <a:buNone/>
            </a:pPr>
            <a:r>
              <a:rPr b="1" i="0" lang="es" sz="1400" u="none" cap="none" strike="noStrike">
                <a:solidFill>
                  <a:srgbClr val="000000"/>
                </a:solidFill>
                <a:latin typeface="Roboto"/>
                <a:ea typeface="Roboto"/>
                <a:cs typeface="Roboto"/>
                <a:sym typeface="Roboto"/>
              </a:rPr>
              <a:t>A través de este comunicado, el ayuntamiento de la localidad solicita la colaboración de la ciudadanía</a:t>
            </a:r>
            <a:r>
              <a:rPr b="0" i="0" lang="es"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Como ya sabéis, llevamos varios días con problemas en el suministro de energía y, desde esta misma mañana, nuestra localidad se ha quedado sin suministro energético de ningún tipo (no disponemos de electricidad, ni de combustibles). Tampoco podemos comunicarnos por teléfono, ya que las líneas de telefonía también han dejado de funcionar.</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La población más cercana se encuentra a 150 km y no ha sido posible establecer la comunicación.</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En estos momentos, la situación es crítica, no sabemos cuánto tiempo se alargará, pero cabe la posibilidad de que se prolongue varios días…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375efb7e89_0_233"/>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Comunicado del Ayuntamiento</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6" name="Google Shape;226;g3375efb7e89_0_23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g3375efb7e89_0_233"/>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8" name="Google Shape;228;g3375efb7e89_0_233"/>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9" name="Google Shape;229;g3375efb7e89_0_233"/>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30" name="Google Shape;230;g3375efb7e89_0_233"/>
          <p:cNvSpPr/>
          <p:nvPr/>
        </p:nvSpPr>
        <p:spPr>
          <a:xfrm>
            <a:off x="5171200" y="358100"/>
            <a:ext cx="2961300" cy="572700"/>
          </a:xfrm>
          <a:prstGeom prst="wedgeRoundRectCallout">
            <a:avLst>
              <a:gd fmla="val -37067" name="adj1"/>
              <a:gd fmla="val 103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31" name="Google Shape;231;g3375efb7e89_0_233"/>
          <p:cNvSpPr txBox="1"/>
          <p:nvPr/>
        </p:nvSpPr>
        <p:spPr>
          <a:xfrm>
            <a:off x="5285200" y="299575"/>
            <a:ext cx="3403200" cy="1126500"/>
          </a:xfrm>
          <a:prstGeom prst="rect">
            <a:avLst/>
          </a:prstGeom>
          <a:noFill/>
          <a:ln>
            <a:noFill/>
          </a:ln>
        </p:spPr>
        <p:txBody>
          <a:bodyPr anchorCtr="0" anchor="t" bIns="91425" lIns="91425" spcFirstLastPara="1" rIns="91425" wrap="square" tIns="91425">
            <a:noAutofit/>
          </a:bodyPr>
          <a:lstStyle/>
          <a:p>
            <a:pPr indent="0" lvl="0" marL="0" marR="0" rtl="0" algn="l">
              <a:lnSpc>
                <a:spcPct val="111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¡Tenéis un comunicado del Ayuntamiento!</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32" name="Google Shape;232;g3375efb7e89_0_233"/>
          <p:cNvSpPr txBox="1"/>
          <p:nvPr/>
        </p:nvSpPr>
        <p:spPr>
          <a:xfrm>
            <a:off x="992550" y="1720125"/>
            <a:ext cx="7158900" cy="2826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301625" rtl="0" algn="just">
              <a:lnSpc>
                <a:spcPct val="114000"/>
              </a:lnSpc>
              <a:spcBef>
                <a:spcPts val="800"/>
              </a:spcBef>
              <a:spcAft>
                <a:spcPts val="0"/>
              </a:spcAft>
              <a:buClr>
                <a:schemeClr val="dk1"/>
              </a:buClr>
              <a:buSzPts val="1100"/>
              <a:buFont typeface="Arial"/>
              <a:buNone/>
            </a:pPr>
            <a:r>
              <a:rPr b="0" i="0" lang="es" sz="1400" u="none" cap="none" strike="noStrike">
                <a:solidFill>
                  <a:schemeClr val="dk1"/>
                </a:solidFill>
                <a:latin typeface="Roboto"/>
                <a:ea typeface="Roboto"/>
                <a:cs typeface="Roboto"/>
                <a:sym typeface="Roboto"/>
              </a:rPr>
              <a:t>Para evitar el colapso total, es necesario organizar comisiones de crisis y así poder afrontar la situación.</a:t>
            </a:r>
            <a:endParaRPr b="0" i="0" sz="1400" u="none" cap="none" strike="noStrike">
              <a:solidFill>
                <a:schemeClr val="dk1"/>
              </a:solidFill>
              <a:latin typeface="Roboto"/>
              <a:ea typeface="Roboto"/>
              <a:cs typeface="Roboto"/>
              <a:sym typeface="Roboto"/>
            </a:endParaRPr>
          </a:p>
          <a:p>
            <a:pPr indent="0" lvl="0" marL="0" marR="301625" rtl="0" algn="just">
              <a:lnSpc>
                <a:spcPct val="114000"/>
              </a:lnSpc>
              <a:spcBef>
                <a:spcPts val="800"/>
              </a:spcBef>
              <a:spcAft>
                <a:spcPts val="0"/>
              </a:spcAft>
              <a:buClr>
                <a:schemeClr val="dk1"/>
              </a:buClr>
              <a:buSzPts val="1100"/>
              <a:buFont typeface="Arial"/>
              <a:buNone/>
            </a:pPr>
            <a:r>
              <a:rPr b="0" i="0" lang="es" sz="1400" u="none" cap="none" strike="noStrike">
                <a:solidFill>
                  <a:schemeClr val="dk1"/>
                </a:solidFill>
                <a:latin typeface="Roboto"/>
                <a:ea typeface="Roboto"/>
                <a:cs typeface="Roboto"/>
                <a:sym typeface="Roboto"/>
              </a:rPr>
              <a:t>Las comisiones abordarán los siguientes temas:</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80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Alimentación (producción, conservación y distribución)</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Suministro de agua y recogida de basura.</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Calefacción, iluminación, energía para cocinar.</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Transporte y comunicación.</a:t>
            </a:r>
            <a:endParaRPr b="0" i="0" sz="1400" u="none" cap="none" strike="noStrike">
              <a:solidFill>
                <a:schemeClr val="dk1"/>
              </a:solidFill>
              <a:latin typeface="Roboto"/>
              <a:ea typeface="Roboto"/>
              <a:cs typeface="Roboto"/>
              <a:sym typeface="Roboto"/>
            </a:endParaRPr>
          </a:p>
          <a:p>
            <a:pPr indent="0" lvl="0" marL="0" marR="301625" rtl="0" algn="just">
              <a:lnSpc>
                <a:spcPct val="114000"/>
              </a:lnSpc>
              <a:spcBef>
                <a:spcPts val="800"/>
              </a:spcBef>
              <a:spcAft>
                <a:spcPts val="800"/>
              </a:spcAft>
              <a:buClr>
                <a:schemeClr val="dk1"/>
              </a:buClr>
              <a:buSzPts val="1100"/>
              <a:buFont typeface="Arial"/>
              <a:buNone/>
            </a:pPr>
            <a:r>
              <a:rPr b="0" i="0" lang="es" sz="1400" u="none" cap="none" strike="noStrike">
                <a:solidFill>
                  <a:schemeClr val="dk1"/>
                </a:solidFill>
                <a:latin typeface="Roboto"/>
                <a:ea typeface="Roboto"/>
                <a:cs typeface="Roboto"/>
                <a:sym typeface="Roboto"/>
              </a:rPr>
              <a:t>Dichas comisiones se reunirán en el ayuntamiento para valorar la gravedad del problema, explicar qué consecuencias puede tener y sugerir soluciones de urgencia para salir del paso.</a:t>
            </a:r>
            <a:endParaRPr b="1" i="0" sz="16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6"/>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38" name="Google Shape;23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39" name="Google Shape;23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41" name="Google Shape;24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42" name="Google Shape;242;p6"/>
          <p:cNvPicPr preferRelativeResize="0"/>
          <p:nvPr/>
        </p:nvPicPr>
        <p:blipFill rotWithShape="1">
          <a:blip r:embed="rId5">
            <a:alphaModFix amt="25000"/>
          </a:blip>
          <a:srcRect b="0" l="0" r="0" t="0"/>
          <a:stretch/>
        </p:blipFill>
        <p:spPr>
          <a:xfrm>
            <a:off x="2612700" y="1933675"/>
            <a:ext cx="1692600" cy="923401"/>
          </a:xfrm>
          <a:prstGeom prst="rect">
            <a:avLst/>
          </a:prstGeom>
          <a:noFill/>
          <a:ln>
            <a:noFill/>
          </a:ln>
        </p:spPr>
      </p:pic>
      <p:sp>
        <p:nvSpPr>
          <p:cNvPr id="243" name="Google Shape;243;p6"/>
          <p:cNvSpPr txBox="1"/>
          <p:nvPr/>
        </p:nvSpPr>
        <p:spPr>
          <a:xfrm>
            <a:off x="271590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Formación de las comisiones de crisis</a:t>
            </a:r>
            <a:endParaRPr b="1" i="0" sz="1600" u="none" cap="none" strike="noStrike">
              <a:solidFill>
                <a:srgbClr val="434343"/>
              </a:solidFill>
              <a:latin typeface="Roboto"/>
              <a:ea typeface="Roboto"/>
              <a:cs typeface="Roboto"/>
              <a:sym typeface="Roboto"/>
            </a:endParaRPr>
          </a:p>
        </p:txBody>
      </p:sp>
      <p:sp>
        <p:nvSpPr>
          <p:cNvPr id="244" name="Google Shape;244;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45" name="Google Shape;245;p6"/>
          <p:cNvPicPr preferRelativeResize="0"/>
          <p:nvPr/>
        </p:nvPicPr>
        <p:blipFill rotWithShape="1">
          <a:blip r:embed="rId5">
            <a:alphaModFix amt="25000"/>
          </a:blip>
          <a:srcRect b="0" l="0" r="0" t="0"/>
          <a:stretch/>
        </p:blipFill>
        <p:spPr>
          <a:xfrm>
            <a:off x="326250" y="3684325"/>
            <a:ext cx="1692600" cy="839674"/>
          </a:xfrm>
          <a:prstGeom prst="rect">
            <a:avLst/>
          </a:prstGeom>
          <a:noFill/>
          <a:ln>
            <a:noFill/>
          </a:ln>
        </p:spPr>
      </p:pic>
      <p:sp>
        <p:nvSpPr>
          <p:cNvPr id="246" name="Google Shape;246;p6"/>
          <p:cNvSpPr txBox="1"/>
          <p:nvPr/>
        </p:nvSpPr>
        <p:spPr>
          <a:xfrm>
            <a:off x="353250" y="3666400"/>
            <a:ext cx="1692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Actividades a realizar por cada comisión</a:t>
            </a:r>
            <a:endParaRPr b="1" i="0" sz="1600" u="none" cap="none" strike="noStrike">
              <a:solidFill>
                <a:srgbClr val="434343"/>
              </a:solidFill>
              <a:latin typeface="Roboto"/>
              <a:ea typeface="Roboto"/>
              <a:cs typeface="Roboto"/>
              <a:sym typeface="Roboto"/>
            </a:endParaRPr>
          </a:p>
        </p:txBody>
      </p:sp>
      <p:sp>
        <p:nvSpPr>
          <p:cNvPr id="247" name="Google Shape;247;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48" name="Google Shape;248;p6"/>
          <p:cNvPicPr preferRelativeResize="0"/>
          <p:nvPr/>
        </p:nvPicPr>
        <p:blipFill rotWithShape="1">
          <a:blip r:embed="rId5">
            <a:alphaModFix amt="25000"/>
          </a:blip>
          <a:srcRect b="0" l="0" r="0" t="0"/>
          <a:stretch/>
        </p:blipFill>
        <p:spPr>
          <a:xfrm>
            <a:off x="2697325" y="3684325"/>
            <a:ext cx="1589400" cy="720200"/>
          </a:xfrm>
          <a:prstGeom prst="rect">
            <a:avLst/>
          </a:prstGeom>
          <a:noFill/>
          <a:ln>
            <a:noFill/>
          </a:ln>
        </p:spPr>
      </p:pic>
      <p:sp>
        <p:nvSpPr>
          <p:cNvPr id="249" name="Google Shape;249;p6"/>
          <p:cNvSpPr txBox="1"/>
          <p:nvPr/>
        </p:nvSpPr>
        <p:spPr>
          <a:xfrm>
            <a:off x="2724325" y="366640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Puesta en común</a:t>
            </a:r>
            <a:endParaRPr b="1" i="0" sz="1600" u="none" cap="none" strike="noStrike">
              <a:solidFill>
                <a:srgbClr val="434343"/>
              </a:solidFill>
              <a:latin typeface="Roboto"/>
              <a:ea typeface="Roboto"/>
              <a:cs typeface="Roboto"/>
              <a:sym typeface="Roboto"/>
            </a:endParaRPr>
          </a:p>
        </p:txBody>
      </p:sp>
      <p:sp>
        <p:nvSpPr>
          <p:cNvPr id="250" name="Google Shape;250;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51" name="Google Shape;251;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52" name="Google Shape;252;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53" name="Google Shape;253;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pic>
        <p:nvPicPr>
          <p:cNvPr id="254" name="Google Shape;254;p6"/>
          <p:cNvPicPr preferRelativeResize="0"/>
          <p:nvPr/>
        </p:nvPicPr>
        <p:blipFill rotWithShape="1">
          <a:blip r:embed="rId5">
            <a:alphaModFix amt="25000"/>
          </a:blip>
          <a:srcRect b="0" l="0" r="0" t="0"/>
          <a:stretch/>
        </p:blipFill>
        <p:spPr>
          <a:xfrm>
            <a:off x="402900" y="1933675"/>
            <a:ext cx="1692600" cy="923401"/>
          </a:xfrm>
          <a:prstGeom prst="rect">
            <a:avLst/>
          </a:prstGeom>
          <a:noFill/>
          <a:ln>
            <a:noFill/>
          </a:ln>
        </p:spPr>
      </p:pic>
      <p:sp>
        <p:nvSpPr>
          <p:cNvPr id="255" name="Google Shape;255;p6"/>
          <p:cNvSpPr txBox="1"/>
          <p:nvPr/>
        </p:nvSpPr>
        <p:spPr>
          <a:xfrm>
            <a:off x="42945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Compartiendo mi experiencia profesional</a:t>
            </a:r>
            <a:endParaRPr b="1" i="0" sz="1600" u="none" cap="none" strike="noStrike">
              <a:solidFill>
                <a:srgbClr val="434343"/>
              </a:solidFill>
              <a:latin typeface="Roboto"/>
              <a:ea typeface="Roboto"/>
              <a:cs typeface="Roboto"/>
              <a:sym typeface="Roboto"/>
            </a:endParaRPr>
          </a:p>
        </p:txBody>
      </p:sp>
      <p:pic>
        <p:nvPicPr>
          <p:cNvPr id="256" name="Google Shape;256;p6"/>
          <p:cNvPicPr preferRelativeResize="0"/>
          <p:nvPr/>
        </p:nvPicPr>
        <p:blipFill rotWithShape="1">
          <a:blip r:embed="rId5">
            <a:alphaModFix amt="25000"/>
          </a:blip>
          <a:srcRect b="0" l="0" r="0" t="0"/>
          <a:stretch/>
        </p:blipFill>
        <p:spPr>
          <a:xfrm>
            <a:off x="4785525" y="3718500"/>
            <a:ext cx="1692600" cy="720200"/>
          </a:xfrm>
          <a:prstGeom prst="rect">
            <a:avLst/>
          </a:prstGeom>
          <a:noFill/>
          <a:ln>
            <a:noFill/>
          </a:ln>
        </p:spPr>
      </p:pic>
      <p:sp>
        <p:nvSpPr>
          <p:cNvPr id="257" name="Google Shape;257;p6"/>
          <p:cNvSpPr txBox="1"/>
          <p:nvPr/>
        </p:nvSpPr>
        <p:spPr>
          <a:xfrm>
            <a:off x="4812525" y="3700575"/>
            <a:ext cx="1873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Decálogo buenas prácticas</a:t>
            </a:r>
            <a:endParaRPr b="1" i="0" sz="1600" u="none" cap="none" strike="noStrike">
              <a:solidFill>
                <a:srgbClr val="434343"/>
              </a:solidFill>
              <a:latin typeface="Roboto"/>
              <a:ea typeface="Roboto"/>
              <a:cs typeface="Roboto"/>
              <a:sym typeface="Roboto"/>
            </a:endParaRPr>
          </a:p>
        </p:txBody>
      </p:sp>
      <p:sp>
        <p:nvSpPr>
          <p:cNvPr id="258" name="Google Shape;258;p6"/>
          <p:cNvSpPr txBox="1"/>
          <p:nvPr/>
        </p:nvSpPr>
        <p:spPr>
          <a:xfrm>
            <a:off x="4719475" y="32917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33757e717a5_0_219"/>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64" name="Google Shape;264;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5" name="Google Shape;265;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67" name="Google Shape;267;g33757e717a5_0_219"/>
          <p:cNvSpPr txBox="1"/>
          <p:nvPr/>
        </p:nvSpPr>
        <p:spPr>
          <a:xfrm>
            <a:off x="144400" y="13002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Compartiendo mi experiencia profesional</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68" name="Google Shape;268;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pic>
        <p:nvPicPr>
          <p:cNvPr id="269" name="Google Shape;269;g33757e717a5_0_219"/>
          <p:cNvPicPr preferRelativeResize="0"/>
          <p:nvPr/>
        </p:nvPicPr>
        <p:blipFill rotWithShape="1">
          <a:blip r:embed="rId6">
            <a:alphaModFix/>
          </a:blip>
          <a:srcRect b="0" l="0" r="0" t="0"/>
          <a:stretch/>
        </p:blipFill>
        <p:spPr>
          <a:xfrm>
            <a:off x="598903" y="2163800"/>
            <a:ext cx="815300" cy="1111750"/>
          </a:xfrm>
          <a:prstGeom prst="rect">
            <a:avLst/>
          </a:prstGeom>
          <a:noFill/>
          <a:ln>
            <a:noFill/>
          </a:ln>
        </p:spPr>
      </p:pic>
      <p:sp>
        <p:nvSpPr>
          <p:cNvPr id="270" name="Google Shape;270;g33757e717a5_0_219"/>
          <p:cNvSpPr txBox="1"/>
          <p:nvPr/>
        </p:nvSpPr>
        <p:spPr>
          <a:xfrm>
            <a:off x="1486688" y="2162275"/>
            <a:ext cx="4599300" cy="198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MESA REDONDA</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Ya conoces a qué me dedico, ¿Qué te gustaría saber?</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Voy a intentar responder las preguntas que habéis preparado. ¡Cualquier duda que te surja podemos comentarla!</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271" name="Google Shape;271;g33757e717a5_0_219"/>
          <p:cNvPicPr preferRelativeResize="0"/>
          <p:nvPr/>
        </p:nvPicPr>
        <p:blipFill rotWithShape="1">
          <a:blip r:embed="rId7">
            <a:alphaModFix amt="25000"/>
          </a:blip>
          <a:srcRect b="0" l="0" r="0" t="0"/>
          <a:stretch/>
        </p:blipFill>
        <p:spPr>
          <a:xfrm>
            <a:off x="1393050" y="2162275"/>
            <a:ext cx="4786575" cy="16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8"/>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77" name="Google Shape;27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8" name="Google Shape;278;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79" name="Google Shape;279;p8"/>
          <p:cNvSpPr txBox="1"/>
          <p:nvPr/>
        </p:nvSpPr>
        <p:spPr>
          <a:xfrm>
            <a:off x="144400" y="13764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Formación de las comisiones de crisis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pic>
        <p:nvPicPr>
          <p:cNvPr id="280" name="Google Shape;280;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81" name="Google Shape;281;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sp>
        <p:nvSpPr>
          <p:cNvPr id="282" name="Google Shape;282;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83" name="Google Shape;283;p8"/>
          <p:cNvPicPr preferRelativeResize="0"/>
          <p:nvPr/>
        </p:nvPicPr>
        <p:blipFill rotWithShape="1">
          <a:blip r:embed="rId7">
            <a:alphaModFix amt="25000"/>
          </a:blip>
          <a:srcRect b="0" l="0" r="0" t="0"/>
          <a:stretch/>
        </p:blipFill>
        <p:spPr>
          <a:xfrm>
            <a:off x="714000" y="2176475"/>
            <a:ext cx="5310750" cy="1706224"/>
          </a:xfrm>
          <a:prstGeom prst="rect">
            <a:avLst/>
          </a:prstGeom>
          <a:noFill/>
          <a:ln>
            <a:noFill/>
          </a:ln>
        </p:spPr>
      </p:pic>
      <p:sp>
        <p:nvSpPr>
          <p:cNvPr id="284" name="Google Shape;284;p8"/>
          <p:cNvSpPr txBox="1"/>
          <p:nvPr/>
        </p:nvSpPr>
        <p:spPr>
          <a:xfrm>
            <a:off x="871075" y="2176475"/>
            <a:ext cx="50967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Vamos a formar cuatro grupos, cada uno de los cuales debe asumir el rol de una “</a:t>
            </a:r>
            <a:r>
              <a:rPr b="1" i="0" lang="es" sz="1400" u="none" cap="none" strike="noStrike">
                <a:solidFill>
                  <a:srgbClr val="666666"/>
                </a:solidFill>
                <a:latin typeface="Roboto"/>
                <a:ea typeface="Roboto"/>
                <a:cs typeface="Roboto"/>
                <a:sym typeface="Roboto"/>
              </a:rPr>
              <a:t>Comisión de Crisis</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Alimentación (conservación y distribución de alimentos)</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Suministro de agua y recogida de residuos</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Calefacción, iluminación, energía para cocinar y refrigerar</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Medios de transporte y comunicación</a:t>
            </a:r>
            <a:endParaRPr b="1" i="0" sz="1400" u="none" cap="none" strike="noStrike">
              <a:solidFill>
                <a:srgbClr val="666666"/>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0" name="Google Shape;290;p9"/>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91" name="Google Shape;291;p9"/>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292" name="Google Shape;292;p9"/>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3" name="Google Shape;293;p9"/>
          <p:cNvPicPr preferRelativeResize="0"/>
          <p:nvPr/>
        </p:nvPicPr>
        <p:blipFill rotWithShape="1">
          <a:blip r:embed="rId5">
            <a:alphaModFix/>
          </a:blip>
          <a:srcRect b="0" l="0" r="0" t="0"/>
          <a:stretch/>
        </p:blipFill>
        <p:spPr>
          <a:xfrm>
            <a:off x="2533647" y="1643125"/>
            <a:ext cx="1932431" cy="2795375"/>
          </a:xfrm>
          <a:prstGeom prst="rect">
            <a:avLst/>
          </a:prstGeom>
          <a:noFill/>
          <a:ln>
            <a:noFill/>
          </a:ln>
          <a:effectLst>
            <a:outerShdw blurRad="57150" rotWithShape="0" algn="bl" dir="5400000" dist="19050">
              <a:srgbClr val="000000">
                <a:alpha val="49803"/>
              </a:srgbClr>
            </a:outerShdw>
          </a:effectLst>
        </p:spPr>
      </p:pic>
      <p:pic>
        <p:nvPicPr>
          <p:cNvPr id="294" name="Google Shape;294;p9"/>
          <p:cNvPicPr preferRelativeResize="0"/>
          <p:nvPr/>
        </p:nvPicPr>
        <p:blipFill rotWithShape="1">
          <a:blip r:embed="rId6">
            <a:alphaModFix/>
          </a:blip>
          <a:srcRect b="0" l="0" r="0" t="0"/>
          <a:stretch/>
        </p:blipFill>
        <p:spPr>
          <a:xfrm>
            <a:off x="4557152" y="1643125"/>
            <a:ext cx="2000221" cy="2795374"/>
          </a:xfrm>
          <a:prstGeom prst="rect">
            <a:avLst/>
          </a:prstGeom>
          <a:noFill/>
          <a:ln>
            <a:noFill/>
          </a:ln>
          <a:effectLst>
            <a:outerShdw blurRad="57150" rotWithShape="0" algn="bl" dir="5400000" dist="19050">
              <a:srgbClr val="000000">
                <a:alpha val="49803"/>
              </a:srgbClr>
            </a:outerShdw>
          </a:effectLst>
        </p:spPr>
      </p:pic>
      <p:pic>
        <p:nvPicPr>
          <p:cNvPr id="295" name="Google Shape;295;p9"/>
          <p:cNvPicPr preferRelativeResize="0"/>
          <p:nvPr/>
        </p:nvPicPr>
        <p:blipFill rotWithShape="1">
          <a:blip r:embed="rId7">
            <a:alphaModFix/>
          </a:blip>
          <a:srcRect b="0" l="0" r="0" t="0"/>
          <a:stretch/>
        </p:blipFill>
        <p:spPr>
          <a:xfrm>
            <a:off x="460579" y="1643125"/>
            <a:ext cx="1963768" cy="2795375"/>
          </a:xfrm>
          <a:prstGeom prst="rect">
            <a:avLst/>
          </a:prstGeom>
          <a:noFill/>
          <a:ln>
            <a:noFill/>
          </a:ln>
          <a:effectLst>
            <a:outerShdw blurRad="57150" rotWithShape="0" algn="bl" dir="5400000" dist="19050">
              <a:srgbClr val="000000">
                <a:alpha val="49803"/>
              </a:srgbClr>
            </a:outerShdw>
          </a:effectLst>
        </p:spPr>
      </p:pic>
      <p:pic>
        <p:nvPicPr>
          <p:cNvPr id="296" name="Google Shape;296;p9"/>
          <p:cNvPicPr preferRelativeResize="0"/>
          <p:nvPr/>
        </p:nvPicPr>
        <p:blipFill rotWithShape="1">
          <a:blip r:embed="rId8">
            <a:alphaModFix/>
          </a:blip>
          <a:srcRect b="0" l="0" r="0" t="0"/>
          <a:stretch/>
        </p:blipFill>
        <p:spPr>
          <a:xfrm>
            <a:off x="6648450" y="1643125"/>
            <a:ext cx="1932425" cy="27976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efb7e89_0_25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efb7e89_0_25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3" name="Google Shape;303;g3375efb7e89_0_255"/>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4" name="Google Shape;304;g3375efb7e89_0_255"/>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05" name="Google Shape;305;g3375efb7e89_0_255"/>
          <p:cNvPicPr preferRelativeResize="0"/>
          <p:nvPr/>
        </p:nvPicPr>
        <p:blipFill rotWithShape="1">
          <a:blip r:embed="rId5">
            <a:alphaModFix/>
          </a:blip>
          <a:srcRect b="0" l="32522" r="30993" t="0"/>
          <a:stretch/>
        </p:blipFill>
        <p:spPr>
          <a:xfrm>
            <a:off x="610850" y="1926950"/>
            <a:ext cx="1417723" cy="2028601"/>
          </a:xfrm>
          <a:prstGeom prst="rect">
            <a:avLst/>
          </a:prstGeom>
          <a:noFill/>
          <a:ln>
            <a:noFill/>
          </a:ln>
        </p:spPr>
      </p:pic>
      <p:sp>
        <p:nvSpPr>
          <p:cNvPr id="306" name="Google Shape;306;g3375efb7e89_0_255"/>
          <p:cNvSpPr txBox="1"/>
          <p:nvPr/>
        </p:nvSpPr>
        <p:spPr>
          <a:xfrm>
            <a:off x="1437375" y="1926950"/>
            <a:ext cx="4927800" cy="2028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1: Alimentación, conservación y reparto de alimentos</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3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alimentos de primera necesidad e identifica los lugares donde se producen.</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¿Se necesita energía para producirlos?</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conservan? ¿Se requiere energía?</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distribuyen? ¿Se requiere energía?</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1" i="0" sz="1200" u="none" cap="none" strike="noStrike">
              <a:solidFill>
                <a:srgbClr val="000000"/>
              </a:solidFill>
              <a:latin typeface="Roboto"/>
              <a:ea typeface="Roboto"/>
              <a:cs typeface="Roboto"/>
              <a:sym typeface="Roboto"/>
            </a:endParaRPr>
          </a:p>
        </p:txBody>
      </p:sp>
      <p:sp>
        <p:nvSpPr>
          <p:cNvPr id="307" name="Google Shape;307;g3375efb7e89_0_255"/>
          <p:cNvSpPr txBox="1"/>
          <p:nvPr/>
        </p:nvSpPr>
        <p:spPr>
          <a:xfrm>
            <a:off x="1013925" y="3374950"/>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1</a:t>
            </a:r>
            <a:endParaRPr b="1" i="0" sz="3000" u="none" cap="none" strike="noStrike">
              <a:solidFill>
                <a:srgbClr val="FFFFFF"/>
              </a:solidFill>
              <a:latin typeface="Roboto"/>
              <a:ea typeface="Roboto"/>
              <a:cs typeface="Roboto"/>
              <a:sym typeface="Roboto"/>
            </a:endParaRPr>
          </a:p>
        </p:txBody>
      </p:sp>
      <p:pic>
        <p:nvPicPr>
          <p:cNvPr id="308" name="Google Shape;308;g3375efb7e89_0_255"/>
          <p:cNvPicPr preferRelativeResize="0"/>
          <p:nvPr/>
        </p:nvPicPr>
        <p:blipFill rotWithShape="1">
          <a:blip r:embed="rId6">
            <a:alphaModFix/>
          </a:blip>
          <a:srcRect b="9225" l="10667" r="2819" t="6902"/>
          <a:stretch/>
        </p:blipFill>
        <p:spPr>
          <a:xfrm rot="5400000">
            <a:off x="5790275" y="1017398"/>
            <a:ext cx="4419123" cy="2384326"/>
          </a:xfrm>
          <a:prstGeom prst="rect">
            <a:avLst/>
          </a:prstGeom>
          <a:noFill/>
          <a:ln>
            <a:noFill/>
          </a:ln>
        </p:spPr>
      </p:pic>
      <p:pic>
        <p:nvPicPr>
          <p:cNvPr id="309" name="Google Shape;309;g3375efb7e89_0_255"/>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