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U27xw1h/i2eIzKKtaFxs14Te/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75efb7e89_0_2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3375efb7e89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75efb7e89_0_2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3375efb7e89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75efb7e89_0_3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375efb7e89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757e717a5_0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33757e717a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75efb7e89_0_3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3375efb7e89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757e717a5_0_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33757e717a5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75efb7e89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3375efb7e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57e717a5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3757e717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75efb7e89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375efb7e8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75efb7e89_0_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375efb7e89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757e717a5_0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3757e717a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75efb7e89_0_2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375efb7e89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1" Type="http://schemas.openxmlformats.org/officeDocument/2006/relationships/image" Target="../media/image9.png"/><Relationship Id="rId10" Type="http://schemas.openxmlformats.org/officeDocument/2006/relationships/image" Target="../media/image3.jp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0.jpg"/><Relationship Id="rId8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6" r="6316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14.pn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28.jp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42.jpg"/><Relationship Id="rId6" Type="http://schemas.openxmlformats.org/officeDocument/2006/relationships/image" Target="../media/image16.jpg"/><Relationship Id="rId7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16.jpg"/><Relationship Id="rId6" Type="http://schemas.openxmlformats.org/officeDocument/2006/relationships/image" Target="../media/image42.jpg"/><Relationship Id="rId7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16.jpg"/><Relationship Id="rId6" Type="http://schemas.openxmlformats.org/officeDocument/2006/relationships/image" Target="../media/image42.jpg"/><Relationship Id="rId7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27.png"/><Relationship Id="rId7" Type="http://schemas.openxmlformats.org/officeDocument/2006/relationships/image" Target="../media/image16.jpg"/><Relationship Id="rId8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5" Type="http://schemas.openxmlformats.org/officeDocument/2006/relationships/image" Target="../media/image50.png"/><Relationship Id="rId6" Type="http://schemas.openxmlformats.org/officeDocument/2006/relationships/image" Target="../media/image55.jpg"/><Relationship Id="rId7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Relationship Id="rId4" Type="http://schemas.openxmlformats.org/officeDocument/2006/relationships/image" Target="../media/image16.jpg"/><Relationship Id="rId9" Type="http://schemas.openxmlformats.org/officeDocument/2006/relationships/image" Target="../media/image27.png"/><Relationship Id="rId5" Type="http://schemas.openxmlformats.org/officeDocument/2006/relationships/image" Target="../media/image8.png"/><Relationship Id="rId6" Type="http://schemas.openxmlformats.org/officeDocument/2006/relationships/image" Target="../media/image52.png"/><Relationship Id="rId7" Type="http://schemas.openxmlformats.org/officeDocument/2006/relationships/image" Target="../media/image34.png"/><Relationship Id="rId8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5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5" Type="http://schemas.openxmlformats.org/officeDocument/2006/relationships/image" Target="../media/image56.png"/><Relationship Id="rId6" Type="http://schemas.openxmlformats.org/officeDocument/2006/relationships/image" Target="../media/image22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14.pn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28.jp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6.jpg"/><Relationship Id="rId6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Relationship Id="rId7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39.jpg"/><Relationship Id="rId6" Type="http://schemas.openxmlformats.org/officeDocument/2006/relationships/image" Target="../media/image44.jpg"/><Relationship Id="rId7" Type="http://schemas.openxmlformats.org/officeDocument/2006/relationships/image" Target="../media/image40.jpg"/><Relationship Id="rId8" Type="http://schemas.openxmlformats.org/officeDocument/2006/relationships/image" Target="../media/image3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42.jpg"/><Relationship Id="rId6" Type="http://schemas.openxmlformats.org/officeDocument/2006/relationships/image" Target="../media/image16.jpg"/><Relationship Id="rId7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67950" y="1640825"/>
            <a:ext cx="2881500" cy="112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Energiarik ez hirian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1" l="10829" r="6313" t="5875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11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59500" y="789425"/>
            <a:ext cx="5113001" cy="29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4742052" y="4339350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75efb7e89_0_27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g3375efb7e89_0_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375efb7e89_0_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375efb7e89_0_271"/>
          <p:cNvPicPr preferRelativeResize="0"/>
          <p:nvPr/>
        </p:nvPicPr>
        <p:blipFill rotWithShape="1">
          <a:blip r:embed="rId5">
            <a:alphaModFix/>
          </a:blip>
          <a:srcRect b="0" l="32522" r="30993" t="0"/>
          <a:stretch/>
        </p:blipFill>
        <p:spPr>
          <a:xfrm>
            <a:off x="424650" y="1628524"/>
            <a:ext cx="1579162" cy="239446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375efb7e89_0_271"/>
          <p:cNvSpPr txBox="1"/>
          <p:nvPr/>
        </p:nvSpPr>
        <p:spPr>
          <a:xfrm>
            <a:off x="1251174" y="1628525"/>
            <a:ext cx="5367339" cy="24221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3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BATZORDEA:  Ur-hornidura eta zabor-bilketa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EGOERAREN AZTERKETA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ezazu edateko ura biltegiratzeko lekuen zerrenda bat.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iristen da edateko ura gure etxeetara? Energiarik behar al da?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ezazu zaborra biltzeko tokien zerrenda bat.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biltegiratzen eta tratatzen dira zaborrak? Energiarik behar al da?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Zein energia-iturri erabiltzen dira gehien?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g3375efb7e89_0_271"/>
          <p:cNvSpPr txBox="1"/>
          <p:nvPr/>
        </p:nvSpPr>
        <p:spPr>
          <a:xfrm>
            <a:off x="827725" y="3228925"/>
            <a:ext cx="501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g3375efb7e89_0_271"/>
          <p:cNvPicPr preferRelativeResize="0"/>
          <p:nvPr/>
        </p:nvPicPr>
        <p:blipFill rotWithShape="1">
          <a:blip r:embed="rId6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375efb7e89_0_2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349" y="3031974"/>
            <a:ext cx="936100" cy="1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375efb7e89_0_271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75efb7e89_0_28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g3375efb7e89_0_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375efb7e89_0_2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375efb7e89_0_288"/>
          <p:cNvPicPr preferRelativeResize="0"/>
          <p:nvPr/>
        </p:nvPicPr>
        <p:blipFill rotWithShape="1">
          <a:blip r:embed="rId5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375efb7e89_0_288"/>
          <p:cNvPicPr preferRelativeResize="0"/>
          <p:nvPr/>
        </p:nvPicPr>
        <p:blipFill rotWithShape="1">
          <a:blip r:embed="rId6">
            <a:alphaModFix/>
          </a:blip>
          <a:srcRect b="0" l="32522" r="30993" t="0"/>
          <a:stretch/>
        </p:blipFill>
        <p:spPr>
          <a:xfrm>
            <a:off x="424650" y="1628525"/>
            <a:ext cx="1514573" cy="21672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3375efb7e89_0_288"/>
          <p:cNvSpPr txBox="1"/>
          <p:nvPr/>
        </p:nvSpPr>
        <p:spPr>
          <a:xfrm>
            <a:off x="1251175" y="1628525"/>
            <a:ext cx="4927800" cy="21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3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BATZORDEA :  Berokuntza, argiztapena, janaria prestatzeko energia</a:t>
            </a:r>
            <a:endParaRPr b="1" i="0" sz="13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EGOERAREN AZTERKETA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zerrenda bat berokuntzarako, hozte-sistemarako, argiztapenerako eta janaria prestatzeko erabiltzen diren aparatuekin.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biltegiratzen eta banatzen da energia-mota bakoitza?</a:t>
            </a:r>
            <a:endParaRPr/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Energiarik behar al dute funtzionatzeko?</a:t>
            </a:r>
            <a:endParaRPr/>
          </a:p>
          <a:p>
            <a:pPr indent="-17145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Zein energia-iturri erabiltzen dira gehien?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g3375efb7e89_0_288"/>
          <p:cNvSpPr txBox="1"/>
          <p:nvPr/>
        </p:nvSpPr>
        <p:spPr>
          <a:xfrm>
            <a:off x="827725" y="3228925"/>
            <a:ext cx="501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g3375efb7e89_0_2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349" y="3031974"/>
            <a:ext cx="936100" cy="1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375efb7e89_0_288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75efb7e89_0_30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3375efb7e89_0_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3375efb7e89_0_3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375efb7e89_0_302"/>
          <p:cNvPicPr preferRelativeResize="0"/>
          <p:nvPr/>
        </p:nvPicPr>
        <p:blipFill rotWithShape="1">
          <a:blip r:embed="rId5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375efb7e89_0_302"/>
          <p:cNvPicPr preferRelativeResize="0"/>
          <p:nvPr/>
        </p:nvPicPr>
        <p:blipFill rotWithShape="1">
          <a:blip r:embed="rId6">
            <a:alphaModFix/>
          </a:blip>
          <a:srcRect b="0" l="32522" r="30993" t="0"/>
          <a:stretch/>
        </p:blipFill>
        <p:spPr>
          <a:xfrm>
            <a:off x="457375" y="1501000"/>
            <a:ext cx="1873930" cy="309311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375efb7e89_0_302"/>
          <p:cNvSpPr txBox="1"/>
          <p:nvPr/>
        </p:nvSpPr>
        <p:spPr>
          <a:xfrm>
            <a:off x="1283900" y="1501000"/>
            <a:ext cx="4927800" cy="309311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3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BATZORDEA :   Garraiobideak eta komunikazioa</a:t>
            </a:r>
            <a:endParaRPr b="1" i="0" sz="13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EGOERAREN AZTERKETA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ezazu pertsonentzako eta salgaientzako garraiobideen zerrenda bat.</a:t>
            </a:r>
            <a:endParaRPr/>
          </a:p>
          <a:p>
            <a:pPr indent="-304800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fabrikatzen dira garraiobideak? </a:t>
            </a:r>
            <a:endParaRPr/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funtzionatzen dute garraiobideek? </a:t>
            </a:r>
            <a:endParaRPr/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Energiarik behar al da?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ezazu zenbait komunikabideren eta erabiltzen dituzten aparatuen zerrenda bat.</a:t>
            </a:r>
            <a:endParaRPr/>
          </a:p>
          <a:p>
            <a:pPr indent="-304800" lvl="0" marL="4572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funtzionatzen dute komunikabide horiek?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Zein energia-iturri erabiltzen dira?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g3375efb7e89_0_302"/>
          <p:cNvSpPr txBox="1"/>
          <p:nvPr/>
        </p:nvSpPr>
        <p:spPr>
          <a:xfrm>
            <a:off x="860450" y="3558600"/>
            <a:ext cx="501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7" name="Google Shape;347;g3375efb7e89_0_3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349" y="3031974"/>
            <a:ext cx="936100" cy="1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3375efb7e89_0_302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757e717a5_0_29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33757e717a5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3757e717a5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33757e717a5_0_296"/>
          <p:cNvSpPr txBox="1"/>
          <p:nvPr/>
        </p:nvSpPr>
        <p:spPr>
          <a:xfrm>
            <a:off x="260200" y="2139507"/>
            <a:ext cx="31863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Zure batzordetik egoeraren larritasuna ebaluatu, egoeraren diagnostikoa egin eta sortzen ari diren arazoak konpontzeko neurri alternatiboak proposatu.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33757e717a5_0_296"/>
          <p:cNvSpPr/>
          <p:nvPr/>
        </p:nvSpPr>
        <p:spPr>
          <a:xfrm>
            <a:off x="4970250" y="1046125"/>
            <a:ext cx="4099800" cy="3275700"/>
          </a:xfrm>
          <a:prstGeom prst="wedgeRoundRectCallout">
            <a:avLst>
              <a:gd fmla="val -60892" name="adj1"/>
              <a:gd fmla="val 2398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33757e717a5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8363" y="1954413"/>
            <a:ext cx="1272174" cy="14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3757e717a5_0_296"/>
          <p:cNvSpPr txBox="1"/>
          <p:nvPr/>
        </p:nvSpPr>
        <p:spPr>
          <a:xfrm>
            <a:off x="463581" y="3712348"/>
            <a:ext cx="3930600" cy="1175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ENERGIAREN PLANETATIK nabigatzeak profesionalen familiak eta energia-sektorean egiten duten ekarpena ezagutzen lagun diezazuke.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g33757e717a5_0_296"/>
          <p:cNvSpPr txBox="1"/>
          <p:nvPr/>
        </p:nvSpPr>
        <p:spPr>
          <a:xfrm>
            <a:off x="260200" y="8238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1" name="Google Shape;361;g33757e717a5_0_296"/>
          <p:cNvSpPr txBox="1"/>
          <p:nvPr/>
        </p:nvSpPr>
        <p:spPr>
          <a:xfrm>
            <a:off x="260200" y="1288269"/>
            <a:ext cx="4579675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Batzorde bakoitzak egin beharreko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jarduerak 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2" name="Google Shape;362;g33757e717a5_0_296"/>
          <p:cNvSpPr txBox="1"/>
          <p:nvPr/>
        </p:nvSpPr>
        <p:spPr>
          <a:xfrm>
            <a:off x="5142400" y="1132336"/>
            <a:ext cx="3767700" cy="31577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HAUSNARKETA-GALDERAK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Prestatu energia-faltak zure sektorean diten ondorioen zerrenda.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Aztertu eguneroko bizitzako eraginak, energia eta erregairik gabe.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Hondamendi hori gertatuko zela jakin izan bazenu, zer neurri hartuko zenituzkeen.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Sortutako arazoari irtenbidea emateko behar diren profesionalak identifikatu.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Familia profesional bakoitzak sortutako arazoak konpontzeko egiten duen ekarpena identifikatu.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375efb7e89_0_32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3375efb7e89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3375efb7e89_0_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3375efb7e89_0_3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903" y="2163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3375efb7e89_0_322"/>
          <p:cNvSpPr txBox="1"/>
          <p:nvPr/>
        </p:nvSpPr>
        <p:spPr>
          <a:xfrm>
            <a:off x="1486688" y="2162275"/>
            <a:ext cx="4599300" cy="2370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GALDETU STEM PROFESIONALARI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Zer mendekotasun energetiko dago zure lanean? (erregaiak, elektrizitatea...)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Nola eragingo lioke energia-gabeziak zure lanari?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Baduzue jarduketa-protokolorik hornidura elektrikorik ez dagoen egoeretarako?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Zenbat denbora iraun ahalko zenukete kaosera iritsi gabe?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2" name="Google Shape;372;g3375efb7e89_0_322"/>
          <p:cNvPicPr preferRelativeResize="0"/>
          <p:nvPr/>
        </p:nvPicPr>
        <p:blipFill rotWithShape="1">
          <a:blip r:embed="rId6">
            <a:alphaModFix amt="25000"/>
          </a:blip>
          <a:srcRect b="0" l="0" r="0" t="0"/>
          <a:stretch/>
        </p:blipFill>
        <p:spPr>
          <a:xfrm>
            <a:off x="1454905" y="2162275"/>
            <a:ext cx="4786575" cy="225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3375efb7e89_0_322"/>
          <p:cNvPicPr preferRelativeResize="0"/>
          <p:nvPr/>
        </p:nvPicPr>
        <p:blipFill rotWithShape="1">
          <a:blip r:embed="rId7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375efb7e89_0_3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3375efb7e89_0_322"/>
          <p:cNvSpPr txBox="1"/>
          <p:nvPr/>
        </p:nvSpPr>
        <p:spPr>
          <a:xfrm>
            <a:off x="260200" y="823825"/>
            <a:ext cx="6372829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6" name="Google Shape;376;g3375efb7e89_0_322"/>
          <p:cNvSpPr txBox="1"/>
          <p:nvPr/>
        </p:nvSpPr>
        <p:spPr>
          <a:xfrm>
            <a:off x="260200" y="1288269"/>
            <a:ext cx="6438143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Batzorde bakoitzak egin beharreko jarduerak 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0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0"/>
          <p:cNvSpPr/>
          <p:nvPr/>
        </p:nvSpPr>
        <p:spPr>
          <a:xfrm>
            <a:off x="1305157" y="2100192"/>
            <a:ext cx="4969200" cy="1043700"/>
          </a:xfrm>
          <a:prstGeom prst="wedgeRoundRectCallout">
            <a:avLst>
              <a:gd fmla="val -55046" name="adj1"/>
              <a:gd fmla="val 44845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"/>
          <p:cNvSpPr txBox="1"/>
          <p:nvPr/>
        </p:nvSpPr>
        <p:spPr>
          <a:xfrm>
            <a:off x="1532505" y="2072641"/>
            <a:ext cx="4644900" cy="1175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Partekatu zure batzordean egoerari buruz egindako hausnarketa eta proposamenak. Gainerako batzordeek aztertu behar dute ea proposamenak bideragarriak diren.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1066" y="3447713"/>
            <a:ext cx="906644" cy="90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 Residuos Cero Clipart Stock de Foto gratis - Public Domain ..." id="387" name="Google Shape;387;p10"/>
          <p:cNvPicPr preferRelativeResize="0"/>
          <p:nvPr/>
        </p:nvPicPr>
        <p:blipFill rotWithShape="1">
          <a:blip r:embed="rId6">
            <a:alphaModFix/>
          </a:blip>
          <a:srcRect b="14085" l="0" r="0" t="16143"/>
          <a:stretch/>
        </p:blipFill>
        <p:spPr>
          <a:xfrm>
            <a:off x="4381350" y="415550"/>
            <a:ext cx="2007675" cy="14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0"/>
          <p:cNvSpPr/>
          <p:nvPr/>
        </p:nvSpPr>
        <p:spPr>
          <a:xfrm>
            <a:off x="1694325" y="3273375"/>
            <a:ext cx="4969200" cy="1626600"/>
          </a:xfrm>
          <a:prstGeom prst="wedgeRoundRectCallout">
            <a:avLst>
              <a:gd fmla="val -57228" name="adj1"/>
              <a:gd fmla="val -35235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100" y="3066726"/>
            <a:ext cx="1202674" cy="162648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0"/>
          <p:cNvSpPr txBox="1"/>
          <p:nvPr/>
        </p:nvSpPr>
        <p:spPr>
          <a:xfrm>
            <a:off x="225382" y="835015"/>
            <a:ext cx="6372829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1" name="Google Shape;391;p10"/>
          <p:cNvSpPr txBox="1"/>
          <p:nvPr/>
        </p:nvSpPr>
        <p:spPr>
          <a:xfrm>
            <a:off x="225382" y="1299459"/>
            <a:ext cx="6438143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Bateratze-lana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2" name="Google Shape;392;p10"/>
          <p:cNvSpPr txBox="1"/>
          <p:nvPr/>
        </p:nvSpPr>
        <p:spPr>
          <a:xfrm>
            <a:off x="1759581" y="3256203"/>
            <a:ext cx="4644900" cy="167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Zenbateraino gaude energiaren mende? Zenbat energia xahutzen da alfer-alferrik?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Zein izango lirateke zure lehentasunak energia gutxi izanez gero?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lanbide iruditzen zaizkizu funtsezkoak egoera horri irtenbidea emateko?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33757e717a5_0_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913" y="45175"/>
            <a:ext cx="34404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33757e717a5_0_319"/>
          <p:cNvPicPr preferRelativeResize="0"/>
          <p:nvPr/>
        </p:nvPicPr>
        <p:blipFill rotWithShape="1">
          <a:blip r:embed="rId4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33757e717a5_0_3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g33757e717a5_0_3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33757e717a5_0_3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1274" y="2609975"/>
            <a:ext cx="1013700" cy="18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33757e717a5_0_319"/>
          <p:cNvSpPr/>
          <p:nvPr/>
        </p:nvSpPr>
        <p:spPr>
          <a:xfrm>
            <a:off x="2263100" y="2251575"/>
            <a:ext cx="3992700" cy="698221"/>
          </a:xfrm>
          <a:prstGeom prst="wedgeRoundRectCallout">
            <a:avLst>
              <a:gd fmla="val -58463" name="adj1"/>
              <a:gd fmla="val -10605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33757e717a5_0_319"/>
          <p:cNvSpPr txBox="1"/>
          <p:nvPr/>
        </p:nvSpPr>
        <p:spPr>
          <a:xfrm>
            <a:off x="2263100" y="2270153"/>
            <a:ext cx="4005194" cy="679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Zer egin dezakegu gure eguneroko jardueretan energia-kontsumoa optimizatzeko?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4" name="Google Shape;404;g33757e717a5_0_3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8903" y="3687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3757e717a5_0_319"/>
          <p:cNvSpPr txBox="1"/>
          <p:nvPr/>
        </p:nvSpPr>
        <p:spPr>
          <a:xfrm>
            <a:off x="1717650" y="3717019"/>
            <a:ext cx="4599300" cy="959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GALDETU STEM PROFESIONALARI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Zeintzuk dira neurriak, aukera pertsonalen menpe ez daudenak, eta kontuan hartu behar izan direnak?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6" name="Google Shape;406;g33757e717a5_0_3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6215" y="2144199"/>
            <a:ext cx="1013700" cy="1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33757e717a5_0_319"/>
          <p:cNvSpPr txBox="1"/>
          <p:nvPr/>
        </p:nvSpPr>
        <p:spPr>
          <a:xfrm>
            <a:off x="260200" y="830927"/>
            <a:ext cx="6372829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8" name="Google Shape;408;g33757e717a5_0_319"/>
          <p:cNvSpPr txBox="1"/>
          <p:nvPr/>
        </p:nvSpPr>
        <p:spPr>
          <a:xfrm>
            <a:off x="260200" y="1295371"/>
            <a:ext cx="6438143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Jardunbide egokien dekalogoa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09" name="Google Shape;409;g33757e717a5_0_319"/>
          <p:cNvPicPr preferRelativeResize="0"/>
          <p:nvPr/>
        </p:nvPicPr>
        <p:blipFill rotWithShape="1">
          <a:blip r:embed="rId9">
            <a:alphaModFix amt="25000"/>
          </a:blip>
          <a:srcRect b="0" l="0" r="0" t="0"/>
          <a:stretch/>
        </p:blipFill>
        <p:spPr>
          <a:xfrm>
            <a:off x="1414203" y="3687801"/>
            <a:ext cx="4786575" cy="11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75efb7e89_1_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3375efb7e89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3375efb7e89_1_0"/>
          <p:cNvSpPr txBox="1"/>
          <p:nvPr/>
        </p:nvSpPr>
        <p:spPr>
          <a:xfrm>
            <a:off x="209465" y="820536"/>
            <a:ext cx="6372829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7" name="Google Shape;417;g3375efb7e89_1_0"/>
          <p:cNvSpPr txBox="1"/>
          <p:nvPr/>
        </p:nvSpPr>
        <p:spPr>
          <a:xfrm>
            <a:off x="209465" y="1209249"/>
            <a:ext cx="643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JARDUNBIDE EGOKIEN DEKALOGOA 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418" name="Google Shape;418;g3375efb7e89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375" y="230613"/>
            <a:ext cx="3280076" cy="4682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6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GAUZATZEKO GOMENDIOAK: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5" name="Google Shape;425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6"/>
          <p:cNvSpPr/>
          <p:nvPr/>
        </p:nvSpPr>
        <p:spPr>
          <a:xfrm>
            <a:off x="288825" y="3635300"/>
            <a:ext cx="5091600" cy="9894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6"/>
          <p:cNvSpPr txBox="1"/>
          <p:nvPr/>
        </p:nvSpPr>
        <p:spPr>
          <a:xfrm>
            <a:off x="306644" y="3738967"/>
            <a:ext cx="50436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Sortu errespetu eta babes giro bat zure taldean, non pertsona guztiak eroso sentituko diren beren ideiak partekatuz.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1" name="Google Shape;43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6"/>
          <p:cNvSpPr txBox="1"/>
          <p:nvPr/>
        </p:nvSpPr>
        <p:spPr>
          <a:xfrm>
            <a:off x="505994" y="1724944"/>
            <a:ext cx="46449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Ziurtatu Interneterako konexioa duzula, lanbideen planetetan nabigatzeko.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16"/>
          <p:cNvSpPr txBox="1"/>
          <p:nvPr/>
        </p:nvSpPr>
        <p:spPr>
          <a:xfrm>
            <a:off x="856500" y="2702253"/>
            <a:ext cx="46449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Errespeta itzazu ikasgelan laguntzen zaituzten STEM profesionalak.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41" name="Google Shape;44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"/>
          <p:cNvSpPr txBox="1"/>
          <p:nvPr/>
        </p:nvSpPr>
        <p:spPr>
          <a:xfrm>
            <a:off x="267950" y="1640825"/>
            <a:ext cx="2881500" cy="112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Energiarik ez hirian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43" name="Google Shape;4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1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"/>
          <p:cNvPicPr preferRelativeResize="0"/>
          <p:nvPr/>
        </p:nvPicPr>
        <p:blipFill rotWithShape="1">
          <a:blip r:embed="rId6">
            <a:alphaModFix/>
          </a:blip>
          <a:srcRect b="19441" l="10829" r="6313" t="5875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1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2" name="Google Shape;45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"/>
          <p:cNvPicPr preferRelativeResize="0"/>
          <p:nvPr/>
        </p:nvPicPr>
        <p:blipFill rotWithShape="1">
          <a:blip r:embed="rId11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59500" y="789425"/>
            <a:ext cx="5113001" cy="29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"/>
          <p:cNvSpPr txBox="1"/>
          <p:nvPr/>
        </p:nvSpPr>
        <p:spPr>
          <a:xfrm>
            <a:off x="4742052" y="4339350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757e717a5_0_3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33757e717a5_0_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33757e717a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3757e717a5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3757e717a5_0_30"/>
          <p:cNvPicPr preferRelativeResize="0"/>
          <p:nvPr/>
        </p:nvPicPr>
        <p:blipFill rotWithShape="1">
          <a:blip r:embed="rId5">
            <a:alphaModFix/>
          </a:blip>
          <a:srcRect b="454" l="42669" r="37188" t="436"/>
          <a:stretch/>
        </p:blipFill>
        <p:spPr>
          <a:xfrm rot="5400000">
            <a:off x="3605376" y="-737924"/>
            <a:ext cx="1882875" cy="92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3757e717a5_0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33864" y="2596836"/>
            <a:ext cx="4192748" cy="23911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3757e717a5_0_30"/>
          <p:cNvSpPr txBox="1"/>
          <p:nvPr/>
        </p:nvSpPr>
        <p:spPr>
          <a:xfrm>
            <a:off x="260200" y="1260564"/>
            <a:ext cx="8705900" cy="125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05105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Hondamendi batek zure hiriko energia-hornidura guztiak moztu ditu, eta ez dakigu noiz berrezarriko diren. Ez dago energia-erreserbarik herritarren gutxieneko premiak asebetetzeko.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205105" rtl="0" algn="just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Udalak jakinarazpen bat zabaldu du sare sozialen bidez, egoera azaltzeko eta herritarrak animatzeko egoerari irtenbide irudimentsuak bilatzeko osatu diren krisi-batzordeetan parte hartzera.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75efb7e89_0_37"/>
          <p:cNvSpPr txBox="1"/>
          <p:nvPr/>
        </p:nvSpPr>
        <p:spPr>
          <a:xfrm>
            <a:off x="289579" y="794898"/>
            <a:ext cx="3984000" cy="7797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1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Udalaren jakinarazpena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g3375efb7e89_0_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3375efb7e89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375efb7e89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375efb7e89_0_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5600" y="53293"/>
            <a:ext cx="1662065" cy="14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375efb7e89_0_37"/>
          <p:cNvSpPr/>
          <p:nvPr/>
        </p:nvSpPr>
        <p:spPr>
          <a:xfrm>
            <a:off x="5171200" y="358100"/>
            <a:ext cx="2961300" cy="572700"/>
          </a:xfrm>
          <a:prstGeom prst="wedgeRoundRectCallout">
            <a:avLst>
              <a:gd fmla="val -37067" name="adj1"/>
              <a:gd fmla="val 103194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g3375efb7e89_0_37"/>
          <p:cNvSpPr txBox="1"/>
          <p:nvPr/>
        </p:nvSpPr>
        <p:spPr>
          <a:xfrm>
            <a:off x="5306218" y="420898"/>
            <a:ext cx="2628714" cy="4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Udalaren komunikatua duzue!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g3375efb7e89_0_37"/>
          <p:cNvSpPr txBox="1"/>
          <p:nvPr/>
        </p:nvSpPr>
        <p:spPr>
          <a:xfrm>
            <a:off x="992550" y="1720125"/>
            <a:ext cx="7158900" cy="292409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Jakinarazpen honen bidez, herriko udalak laguntza eskatzen die herritarrei: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Dakizuenez, egun batzuk daramatzagu energiaz hornitzeko arazoekin, eta, gaur goizetik, inolako energia-hornidurarik gabe geratu da gure herria (ez daukagu elektrizitaterik, ez eta erregairik ere). Telefonoz ere ezin gara komunikatu, telefonia-lineek ere funtzionatzeari utzi baitiote.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Hurbilen dagoen herria 150 km-ra dago, eta ezin izan dugu harekin harremanetan jarri.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Une honetan, egoera kritikoa da; ez dakigu noiz arte luzatuko den, baina baliteke egun batzuk irautea …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75efb7e89_0_2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3375efb7e89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375efb7e89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375efb7e89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5600" y="53293"/>
            <a:ext cx="1662065" cy="14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375efb7e89_0_233"/>
          <p:cNvSpPr/>
          <p:nvPr/>
        </p:nvSpPr>
        <p:spPr>
          <a:xfrm>
            <a:off x="5171200" y="358100"/>
            <a:ext cx="2961300" cy="572700"/>
          </a:xfrm>
          <a:prstGeom prst="wedgeRoundRectCallout">
            <a:avLst>
              <a:gd fmla="val -37067" name="adj1"/>
              <a:gd fmla="val 103194" name="adj2"/>
              <a:gd fmla="val 0" name="adj3"/>
            </a:avLst>
          </a:prstGeom>
          <a:gradFill>
            <a:gsLst>
              <a:gs pos="0">
                <a:srgbClr val="F3A255">
                  <a:alpha val="32156"/>
                </a:srgbClr>
              </a:gs>
              <a:gs pos="49000">
                <a:srgbClr val="E6AED0">
                  <a:alpha val="32156"/>
                </a:srgbClr>
              </a:gs>
              <a:gs pos="100000">
                <a:srgbClr val="50C2E4">
                  <a:alpha val="2823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3375efb7e89_0_233"/>
          <p:cNvSpPr txBox="1"/>
          <p:nvPr/>
        </p:nvSpPr>
        <p:spPr>
          <a:xfrm>
            <a:off x="643329" y="1555100"/>
            <a:ext cx="7158900" cy="343166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Erabateko kolapsoa saihestuko badugu, krisi-batzordeak antolatu behar dira egoerari aurre egin ahal izateko.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Batzordeek gai hauei helduko diete:</a:t>
            </a:r>
            <a:endParaRPr/>
          </a:p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3016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E99"/>
              </a:buClr>
              <a:buSzPts val="1400"/>
              <a:buFont typeface="Noto Sans Symbols"/>
              <a:buChar char="✔"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Elikadura (ekoizpena, kontserbazioa eta banaketa)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3016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E99"/>
              </a:buClr>
              <a:buSzPts val="1400"/>
              <a:buFont typeface="Noto Sans Symbols"/>
              <a:buChar char="✔"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Ur-hornidura eta zabor-bilketa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3016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E99"/>
              </a:buClr>
              <a:buSzPts val="1400"/>
              <a:buFont typeface="Noto Sans Symbols"/>
              <a:buChar char="✔"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Berokuntza, argiztapena, janaria prestatzeko energia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3016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E99"/>
              </a:buClr>
              <a:buSzPts val="1400"/>
              <a:buFont typeface="Noto Sans Symbols"/>
              <a:buChar char="✔"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Garraioa eta komunikazioa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01625" rtl="0" algn="just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Batzorde horiek udaletxean bilduko dira arazoaren larritasuna baloratzeko, arazo horiek zer ondorio izan ditzaketen azaltzeko eta egoera honetatik aterako gaituzten premiazko konponbideak proposatzeko.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g3375efb7e89_0_233"/>
          <p:cNvSpPr txBox="1"/>
          <p:nvPr/>
        </p:nvSpPr>
        <p:spPr>
          <a:xfrm>
            <a:off x="289579" y="794898"/>
            <a:ext cx="3984000" cy="7797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1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Udalaren jakinarazpena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2" name="Google Shape;232;g3375efb7e89_0_233"/>
          <p:cNvSpPr txBox="1"/>
          <p:nvPr/>
        </p:nvSpPr>
        <p:spPr>
          <a:xfrm>
            <a:off x="5306218" y="440452"/>
            <a:ext cx="2628714" cy="4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Udalaren komunikatua duzue!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"/>
          <p:cNvSpPr txBox="1"/>
          <p:nvPr/>
        </p:nvSpPr>
        <p:spPr>
          <a:xfrm>
            <a:off x="177900" y="817525"/>
            <a:ext cx="1787698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2" name="Google Shape;24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"/>
          <p:cNvSpPr txBox="1"/>
          <p:nvPr/>
        </p:nvSpPr>
        <p:spPr>
          <a:xfrm>
            <a:off x="2615354" y="1968600"/>
            <a:ext cx="1787697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Krisi-batzordeak eratzea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49" y="3684325"/>
            <a:ext cx="1975477" cy="987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 txBox="1"/>
          <p:nvPr/>
        </p:nvSpPr>
        <p:spPr>
          <a:xfrm>
            <a:off x="363401" y="3700575"/>
            <a:ext cx="1938325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Batzorde bakoitzak egin beharreko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jarduerak  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5894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6"/>
          <p:cNvSpPr txBox="1"/>
          <p:nvPr/>
        </p:nvSpPr>
        <p:spPr>
          <a:xfrm>
            <a:off x="2758149" y="3773176"/>
            <a:ext cx="1589400" cy="494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Bateratze-lana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0290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6"/>
          <p:cNvSpPr txBox="1"/>
          <p:nvPr/>
        </p:nvSpPr>
        <p:spPr>
          <a:xfrm>
            <a:off x="429450" y="1915750"/>
            <a:ext cx="1787698" cy="98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Nire esperientzia profesionala partekatzea 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639948" y="3719250"/>
            <a:ext cx="1961324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6"/>
          <p:cNvSpPr txBox="1"/>
          <p:nvPr/>
        </p:nvSpPr>
        <p:spPr>
          <a:xfrm>
            <a:off x="4624747" y="3719250"/>
            <a:ext cx="2079726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Jardunbide egokien dekalogoa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6"/>
          <p:cNvSpPr txBox="1"/>
          <p:nvPr/>
        </p:nvSpPr>
        <p:spPr>
          <a:xfrm>
            <a:off x="4719475" y="329172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33757e717a5_0_219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3757e717a5_0_2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5" name="Google Shape;265;g33757e717a5_0_2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g33757e717a5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33757e717a5_0_219"/>
          <p:cNvSpPr txBox="1"/>
          <p:nvPr/>
        </p:nvSpPr>
        <p:spPr>
          <a:xfrm>
            <a:off x="144400" y="13002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 Nire esperientzia profesionala partekatzea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8" name="Google Shape;268;g33757e717a5_0_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3757e717a5_0_2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903" y="216380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3757e717a5_0_219"/>
          <p:cNvSpPr txBox="1"/>
          <p:nvPr/>
        </p:nvSpPr>
        <p:spPr>
          <a:xfrm>
            <a:off x="1486688" y="2162275"/>
            <a:ext cx="4362636" cy="1238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MAHAI-INGURUA</a:t>
            </a: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Badakizu zertan ari naizen. Zer jakin nahi zenuke?</a:t>
            </a:r>
            <a:endParaRPr b="0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Prestatu dituzuen galderak erantzuten saiatuko naiz. Zalantzarik baduzu, galdetu lasai!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g33757e717a5_0_219"/>
          <p:cNvPicPr preferRelativeResize="0"/>
          <p:nvPr/>
        </p:nvPicPr>
        <p:blipFill rotWithShape="1">
          <a:blip r:embed="rId7">
            <a:alphaModFix amt="25000"/>
          </a:blip>
          <a:srcRect b="0" l="0" r="0" t="0"/>
          <a:stretch/>
        </p:blipFill>
        <p:spPr>
          <a:xfrm>
            <a:off x="1417211" y="2164870"/>
            <a:ext cx="4786575" cy="1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8"/>
          <p:cNvPicPr preferRelativeResize="0"/>
          <p:nvPr/>
        </p:nvPicPr>
        <p:blipFill rotWithShape="1">
          <a:blip r:embed="rId3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1625" y="3260750"/>
            <a:ext cx="1251325" cy="10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8"/>
          <p:cNvPicPr preferRelativeResize="0"/>
          <p:nvPr/>
        </p:nvPicPr>
        <p:blipFill rotWithShape="1">
          <a:blip r:embed="rId7">
            <a:alphaModFix amt="25000"/>
          </a:blip>
          <a:srcRect b="0" l="0" r="0" t="0"/>
          <a:stretch/>
        </p:blipFill>
        <p:spPr>
          <a:xfrm>
            <a:off x="713999" y="2176474"/>
            <a:ext cx="5730343" cy="253341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8"/>
          <p:cNvSpPr txBox="1"/>
          <p:nvPr/>
        </p:nvSpPr>
        <p:spPr>
          <a:xfrm>
            <a:off x="871074" y="2359820"/>
            <a:ext cx="5573268" cy="21667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Lau talde osatuko ditugu. Talde bakoitzak "</a:t>
            </a:r>
            <a:r>
              <a:rPr b="1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krisi-batzorde</a:t>
            </a:r>
            <a:r>
              <a:rPr b="0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" baten rola hartu behar du bere gain.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910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Elikadura (elikagaiak kontserbatzea eta banatzea)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Ur-hornidura eta hondakin-bilketa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Berokuntza, argiztapena eta janaria prestatzeko eta hozteko energia</a:t>
            </a:r>
            <a:endParaRPr/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Garraiobideak eta komunikazioa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211400" y="8614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177900" y="1344175"/>
            <a:ext cx="54555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</a:t>
            </a:r>
            <a:r>
              <a:rPr b="0" i="0" lang="e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Krisi-batzordeak eratzea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3" name="Google Shape;29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0285" y="1624625"/>
            <a:ext cx="2114239" cy="26733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4" name="Google Shape;29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6000" y="1624625"/>
            <a:ext cx="2114239" cy="26733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5" name="Google Shape;29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1731" y="1624625"/>
            <a:ext cx="2114239" cy="26733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6" name="Google Shape;296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450" y="1624625"/>
            <a:ext cx="2114239" cy="2673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75efb7e89_0_25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3375efb7e89_0_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375efb7e89_0_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375efb7e89_0_255"/>
          <p:cNvPicPr preferRelativeResize="0"/>
          <p:nvPr/>
        </p:nvPicPr>
        <p:blipFill rotWithShape="1">
          <a:blip r:embed="rId5">
            <a:alphaModFix/>
          </a:blip>
          <a:srcRect b="0" l="32522" r="30993" t="0"/>
          <a:stretch/>
        </p:blipFill>
        <p:spPr>
          <a:xfrm>
            <a:off x="610850" y="1926950"/>
            <a:ext cx="1417723" cy="205590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375efb7e89_0_255"/>
          <p:cNvSpPr txBox="1"/>
          <p:nvPr/>
        </p:nvSpPr>
        <p:spPr>
          <a:xfrm>
            <a:off x="1437375" y="1926950"/>
            <a:ext cx="4927800" cy="205590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BATZORDEA: Elikadura, elikagaiak kontserbatzea eta banatzea</a:t>
            </a:r>
            <a:endParaRPr b="1" i="0" sz="13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EGOERAREN AZTERKETA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Egin zerrenda bat behar-beharrezko elikagaiekin eta identifikatu non ekoizten diren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6191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Energiarik behar al da haiek ekoizteko?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6191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kontserbatzen dira? Energiarik behar al da horretarako?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6191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Nola banatzen dira? Energiarik behar al da horretarako?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6191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✔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Zein energia-iturri erabiltzen dira gehien?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g3375efb7e89_0_255"/>
          <p:cNvSpPr txBox="1"/>
          <p:nvPr/>
        </p:nvSpPr>
        <p:spPr>
          <a:xfrm>
            <a:off x="1013925" y="3374950"/>
            <a:ext cx="5013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7" name="Google Shape;307;g3375efb7e89_0_255"/>
          <p:cNvPicPr preferRelativeResize="0"/>
          <p:nvPr/>
        </p:nvPicPr>
        <p:blipFill rotWithShape="1">
          <a:blip r:embed="rId6">
            <a:alphaModFix/>
          </a:blip>
          <a:srcRect b="9225" l="10667" r="2819" t="6902"/>
          <a:stretch/>
        </p:blipFill>
        <p:spPr>
          <a:xfrm rot="5400000">
            <a:off x="5790275" y="1017398"/>
            <a:ext cx="4419123" cy="2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375efb7e89_0_2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349" y="3031974"/>
            <a:ext cx="936100" cy="1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375efb7e89_0_255"/>
          <p:cNvSpPr txBox="1"/>
          <p:nvPr/>
        </p:nvSpPr>
        <p:spPr>
          <a:xfrm>
            <a:off x="177900" y="817525"/>
            <a:ext cx="812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Energiarik ez hirian: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DIAGNOSTIKO FITXAK ETA BATZORDEAK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