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27" roundtripDataSignature="AMtx7mhk5LLC3f64c1Gczozz2Em4fVo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91D559-8F82-4D57-A5A1-3C9A224589F2}">
  <a:tblStyle styleId="{5691D559-8F82-4D57-A5A1-3C9A224589F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75efb7e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375efb7e8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37912d67b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337912d67ba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3757e717a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33757e717a5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37912d67b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337912d67b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912d67b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912d67ba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7912d67b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337912d67b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757e717a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375efb7e89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57e717a5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image" Target="../media/image9.jp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0.jpg"/><Relationship Id="rId8"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5"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5.jpg"/><Relationship Id="rId10" Type="http://schemas.openxmlformats.org/officeDocument/2006/relationships/image" Target="../media/image18.png"/><Relationship Id="rId12"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28.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7.png"/><Relationship Id="rId9" Type="http://schemas.openxmlformats.org/officeDocument/2006/relationships/image" Target="../media/image56.png"/><Relationship Id="rId5" Type="http://schemas.openxmlformats.org/officeDocument/2006/relationships/image" Target="../media/image53.png"/><Relationship Id="rId6" Type="http://schemas.openxmlformats.org/officeDocument/2006/relationships/image" Target="../media/image49.png"/><Relationship Id="rId7" Type="http://schemas.openxmlformats.org/officeDocument/2006/relationships/image" Target="../media/image45.png"/><Relationship Id="rId8"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1.png"/><Relationship Id="rId6" Type="http://schemas.openxmlformats.org/officeDocument/2006/relationships/image" Target="../media/image25.jpg"/><Relationship Id="rId7"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0.png"/><Relationship Id="rId4" Type="http://schemas.openxmlformats.org/officeDocument/2006/relationships/image" Target="../media/image25.jpg"/><Relationship Id="rId5" Type="http://schemas.openxmlformats.org/officeDocument/2006/relationships/image" Target="../media/image6.png"/><Relationship Id="rId6" Type="http://schemas.openxmlformats.org/officeDocument/2006/relationships/hyperlink" Target="https://www.youtube.com/watch?v=iZExl1ge66w&amp;feature=youtu.be" TargetMode="External"/><Relationship Id="rId7" Type="http://schemas.openxmlformats.org/officeDocument/2006/relationships/image" Target="../media/image51.png"/><Relationship Id="rId8"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52.png"/><Relationship Id="rId6" Type="http://schemas.openxmlformats.org/officeDocument/2006/relationships/image" Target="../media/image15.png"/><Relationship Id="rId7" Type="http://schemas.openxmlformats.org/officeDocument/2006/relationships/image" Target="../media/image57.png"/><Relationship Id="rId8" Type="http://schemas.openxmlformats.org/officeDocument/2006/relationships/image" Target="../media/image60.png"/></Relationships>
</file>

<file path=ppt/slides/_rels/slide14.xml.rels><?xml version="1.0" encoding="UTF-8" standalone="yes"?><Relationships xmlns="http://schemas.openxmlformats.org/package/2006/relationships"><Relationship Id="rId11" Type="http://schemas.openxmlformats.org/officeDocument/2006/relationships/image" Target="../media/image25.jpg"/><Relationship Id="rId10" Type="http://schemas.openxmlformats.org/officeDocument/2006/relationships/image" Target="../media/image18.png"/><Relationship Id="rId12"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28.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5.jpg"/><Relationship Id="rId6" Type="http://schemas.openxmlformats.org/officeDocument/2006/relationships/image" Target="../media/image24.png"/><Relationship Id="rId7"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5.jpg"/><Relationship Id="rId6"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32.png"/><Relationship Id="rId6"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34.png"/><Relationship Id="rId6" Type="http://schemas.openxmlformats.org/officeDocument/2006/relationships/image" Target="../media/image36.png"/><Relationship Id="rId7" Type="http://schemas.openxmlformats.org/officeDocument/2006/relationships/image" Target="../media/image33.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33.png"/><Relationship Id="rId7" Type="http://schemas.openxmlformats.org/officeDocument/2006/relationships/image" Target="../media/image25.jpg"/><Relationship Id="rId8"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46.jpg"/><Relationship Id="rId6" Type="http://schemas.openxmlformats.org/officeDocument/2006/relationships/image" Target="../media/image15.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Buscar otra perspectiva</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0"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194" name="Google Shape;194;p4"/>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195" name="Google Shape;195;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6" name="Google Shape;196;p4"/>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375efb7e89_1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5" name="Google Shape;335;g3375efb7e89_1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36" name="Google Shape;336;g3375efb7e89_1_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FICHA DE LOS 6 SOMBRERO DE PENSAR</a:t>
            </a: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graphicFrame>
        <p:nvGraphicFramePr>
          <p:cNvPr id="337" name="Google Shape;337;g3375efb7e89_1_0"/>
          <p:cNvGraphicFramePr/>
          <p:nvPr/>
        </p:nvGraphicFramePr>
        <p:xfrm>
          <a:off x="209250" y="1670725"/>
          <a:ext cx="3000000" cy="3000000"/>
        </p:xfrm>
        <a:graphic>
          <a:graphicData uri="http://schemas.openxmlformats.org/drawingml/2006/table">
            <a:tbl>
              <a:tblPr>
                <a:noFill/>
                <a:tableStyleId>{5691D559-8F82-4D57-A5A1-3C9A224589F2}</a:tableStyleId>
              </a:tblPr>
              <a:tblGrid>
                <a:gridCol w="1276325"/>
                <a:gridCol w="3108675"/>
              </a:tblGrid>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solidFill>
                            <a:srgbClr val="000000"/>
                          </a:solidFill>
                          <a:latin typeface="Roboto"/>
                          <a:ea typeface="Roboto"/>
                          <a:cs typeface="Roboto"/>
                          <a:sym typeface="Roboto"/>
                        </a:rPr>
                        <a:t>El </a:t>
                      </a:r>
                      <a:r>
                        <a:rPr b="1" lang="es" sz="1000" u="none" cap="none" strike="noStrike">
                          <a:solidFill>
                            <a:srgbClr val="000000"/>
                          </a:solidFill>
                          <a:latin typeface="Roboto"/>
                          <a:ea typeface="Roboto"/>
                          <a:cs typeface="Roboto"/>
                          <a:sym typeface="Roboto"/>
                        </a:rPr>
                        <a:t>sombrero blanco </a:t>
                      </a:r>
                      <a:r>
                        <a:rPr lang="es" sz="1000" u="none" cap="none" strike="noStrike">
                          <a:solidFill>
                            <a:srgbClr val="000000"/>
                          </a:solidFill>
                          <a:latin typeface="Roboto"/>
                          <a:ea typeface="Roboto"/>
                          <a:cs typeface="Roboto"/>
                          <a:sym typeface="Roboto"/>
                        </a:rPr>
                        <a:t>tiene un punto de vista objetivo, neutro y libre de sesgos. Esta persona se basará en el análisis de los datos, en el contraste de la información sin emitir juicios de valor.</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solidFill>
                            <a:srgbClr val="000000"/>
                          </a:solidFill>
                          <a:latin typeface="Roboto"/>
                          <a:ea typeface="Roboto"/>
                          <a:cs typeface="Roboto"/>
                          <a:sym typeface="Roboto"/>
                        </a:rPr>
                        <a:t>El </a:t>
                      </a:r>
                      <a:r>
                        <a:rPr b="1" lang="es" sz="1000" u="none" cap="none" strike="noStrike">
                          <a:solidFill>
                            <a:srgbClr val="000000"/>
                          </a:solidFill>
                          <a:latin typeface="Roboto"/>
                          <a:ea typeface="Roboto"/>
                          <a:cs typeface="Roboto"/>
                          <a:sym typeface="Roboto"/>
                        </a:rPr>
                        <a:t>sombrero negro</a:t>
                      </a:r>
                      <a:r>
                        <a:rPr lang="es" sz="1000" u="none" cap="none" strike="noStrike">
                          <a:solidFill>
                            <a:srgbClr val="000000"/>
                          </a:solidFill>
                          <a:latin typeface="Roboto"/>
                          <a:ea typeface="Roboto"/>
                          <a:cs typeface="Roboto"/>
                          <a:sym typeface="Roboto"/>
                        </a:rPr>
                        <a:t> representa lo lógico-negativo, muestra la posibilidad de que las cosas salgan mal, de que no funcione o que sucedan cosas no previstas con antelación.</a:t>
                      </a:r>
                      <a:endParaRPr sz="1000" u="none" cap="none" strike="noStrike">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98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u="none" cap="none" strike="noStrike">
                          <a:solidFill>
                            <a:srgbClr val="000000"/>
                          </a:solidFill>
                          <a:latin typeface="Roboto"/>
                          <a:ea typeface="Roboto"/>
                          <a:cs typeface="Roboto"/>
                          <a:sym typeface="Roboto"/>
                        </a:rPr>
                        <a:t>El </a:t>
                      </a:r>
                      <a:r>
                        <a:rPr b="1" lang="es" sz="1000" u="none" cap="none" strike="noStrike">
                          <a:solidFill>
                            <a:srgbClr val="000000"/>
                          </a:solidFill>
                          <a:latin typeface="Roboto"/>
                          <a:ea typeface="Roboto"/>
                          <a:cs typeface="Roboto"/>
                          <a:sym typeface="Roboto"/>
                        </a:rPr>
                        <a:t>sombrero verde</a:t>
                      </a:r>
                      <a:r>
                        <a:rPr lang="es" sz="1000" u="none" cap="none" strike="noStrike">
                          <a:solidFill>
                            <a:srgbClr val="000000"/>
                          </a:solidFill>
                          <a:latin typeface="Roboto"/>
                          <a:ea typeface="Roboto"/>
                          <a:cs typeface="Roboto"/>
                          <a:sym typeface="Roboto"/>
                        </a:rPr>
                        <a:t> prioriza la originalidad, la creatividad, anima a hacer posible lo imposible, a no conformarse y a buscar alternativas. </a:t>
                      </a:r>
                      <a:endParaRPr sz="1000" u="none" cap="none" strike="noStrike">
                        <a:solidFill>
                          <a:srgbClr val="000000"/>
                        </a:solidFill>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pic>
        <p:nvPicPr>
          <p:cNvPr id="338" name="Google Shape;338;g3375efb7e89_1_0"/>
          <p:cNvPicPr preferRelativeResize="0"/>
          <p:nvPr/>
        </p:nvPicPr>
        <p:blipFill rotWithShape="1">
          <a:blip r:embed="rId4">
            <a:alphaModFix/>
          </a:blip>
          <a:srcRect b="7371" l="0" r="0" t="0"/>
          <a:stretch/>
        </p:blipFill>
        <p:spPr>
          <a:xfrm>
            <a:off x="389025" y="3922500"/>
            <a:ext cx="983750" cy="874725"/>
          </a:xfrm>
          <a:prstGeom prst="rect">
            <a:avLst/>
          </a:prstGeom>
          <a:noFill/>
          <a:ln>
            <a:noFill/>
          </a:ln>
        </p:spPr>
      </p:pic>
      <p:pic>
        <p:nvPicPr>
          <p:cNvPr id="339" name="Google Shape;339;g3375efb7e89_1_0"/>
          <p:cNvPicPr preferRelativeResize="0"/>
          <p:nvPr/>
        </p:nvPicPr>
        <p:blipFill rotWithShape="1">
          <a:blip r:embed="rId5">
            <a:alphaModFix/>
          </a:blip>
          <a:srcRect b="0" l="0" r="0" t="0"/>
          <a:stretch/>
        </p:blipFill>
        <p:spPr>
          <a:xfrm>
            <a:off x="406786" y="2796955"/>
            <a:ext cx="948230" cy="874713"/>
          </a:xfrm>
          <a:prstGeom prst="rect">
            <a:avLst/>
          </a:prstGeom>
          <a:noFill/>
          <a:ln>
            <a:noFill/>
          </a:ln>
        </p:spPr>
      </p:pic>
      <p:pic>
        <p:nvPicPr>
          <p:cNvPr id="340" name="Google Shape;340;g3375efb7e89_1_0"/>
          <p:cNvPicPr preferRelativeResize="0"/>
          <p:nvPr/>
        </p:nvPicPr>
        <p:blipFill rotWithShape="1">
          <a:blip r:embed="rId6">
            <a:alphaModFix/>
          </a:blip>
          <a:srcRect b="0" l="0" r="0" t="0"/>
          <a:stretch/>
        </p:blipFill>
        <p:spPr>
          <a:xfrm>
            <a:off x="378375" y="1776650"/>
            <a:ext cx="1005053" cy="800733"/>
          </a:xfrm>
          <a:prstGeom prst="rect">
            <a:avLst/>
          </a:prstGeom>
          <a:noFill/>
          <a:ln>
            <a:noFill/>
          </a:ln>
        </p:spPr>
      </p:pic>
      <p:graphicFrame>
        <p:nvGraphicFramePr>
          <p:cNvPr id="341" name="Google Shape;341;g3375efb7e89_1_0"/>
          <p:cNvGraphicFramePr/>
          <p:nvPr/>
        </p:nvGraphicFramePr>
        <p:xfrm>
          <a:off x="4594250" y="1670725"/>
          <a:ext cx="3000000" cy="3000000"/>
        </p:xfrm>
        <a:graphic>
          <a:graphicData uri="http://schemas.openxmlformats.org/drawingml/2006/table">
            <a:tbl>
              <a:tblPr>
                <a:noFill/>
                <a:tableStyleId>{5691D559-8F82-4D57-A5A1-3C9A224589F2}</a:tableStyleId>
              </a:tblPr>
              <a:tblGrid>
                <a:gridCol w="1276325"/>
                <a:gridCol w="3108675"/>
              </a:tblGrid>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a:latin typeface="Roboto"/>
                          <a:ea typeface="Roboto"/>
                          <a:cs typeface="Roboto"/>
                          <a:sym typeface="Roboto"/>
                        </a:rPr>
                        <a:t>El </a:t>
                      </a:r>
                      <a:r>
                        <a:rPr b="1" lang="es" sz="1000">
                          <a:latin typeface="Roboto"/>
                          <a:ea typeface="Roboto"/>
                          <a:cs typeface="Roboto"/>
                          <a:sym typeface="Roboto"/>
                        </a:rPr>
                        <a:t>sombrero rojo </a:t>
                      </a:r>
                      <a:r>
                        <a:rPr lang="es" sz="1000">
                          <a:latin typeface="Roboto"/>
                          <a:ea typeface="Roboto"/>
                          <a:cs typeface="Roboto"/>
                          <a:sym typeface="Roboto"/>
                        </a:rPr>
                        <a:t>representa lo emocional. Se mueve por impulsos y expresa lo que le gusta, lo que le apasiona, lo que le inquieta. Se deja llevar por su intuición. Además, también busca las emociones de los demás.</a:t>
                      </a:r>
                      <a:endParaRPr sz="1000">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106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a:latin typeface="Roboto"/>
                          <a:ea typeface="Roboto"/>
                          <a:cs typeface="Roboto"/>
                          <a:sym typeface="Roboto"/>
                        </a:rPr>
                        <a:t>El </a:t>
                      </a:r>
                      <a:r>
                        <a:rPr b="1" lang="es" sz="1000">
                          <a:latin typeface="Roboto"/>
                          <a:ea typeface="Roboto"/>
                          <a:cs typeface="Roboto"/>
                          <a:sym typeface="Roboto"/>
                        </a:rPr>
                        <a:t>sombrero amarillo </a:t>
                      </a:r>
                      <a:r>
                        <a:rPr lang="es" sz="1000">
                          <a:latin typeface="Roboto"/>
                          <a:ea typeface="Roboto"/>
                          <a:cs typeface="Roboto"/>
                          <a:sym typeface="Roboto"/>
                        </a:rPr>
                        <a:t>nos invita a aplicar un enfoque de pensamiento lógico- positivo. Asumirá un rol positivo, viendo oportunidades donde otros ven obstáculos. Animará al grupo a ser realista, pero desde un enfoque constructivo y optimista.</a:t>
                      </a:r>
                      <a:endParaRPr sz="1000">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r h="98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s" sz="1000">
                          <a:latin typeface="Roboto"/>
                          <a:ea typeface="Roboto"/>
                          <a:cs typeface="Roboto"/>
                          <a:sym typeface="Roboto"/>
                        </a:rPr>
                        <a:t>El </a:t>
                      </a:r>
                      <a:r>
                        <a:rPr b="1" lang="es" sz="1000">
                          <a:latin typeface="Roboto"/>
                          <a:ea typeface="Roboto"/>
                          <a:cs typeface="Roboto"/>
                          <a:sym typeface="Roboto"/>
                        </a:rPr>
                        <a:t>sombrero azul</a:t>
                      </a:r>
                      <a:r>
                        <a:rPr lang="es" sz="1000">
                          <a:latin typeface="Roboto"/>
                          <a:ea typeface="Roboto"/>
                          <a:cs typeface="Roboto"/>
                          <a:sym typeface="Roboto"/>
                        </a:rPr>
                        <a:t> transmite tranquilidad, equilibrio y autocontrol. Representa el pensamiento estructurado, el que se centra y nos guía en cada paso, señalando alternativas, proponiendo nuevas estrategias y manteniendo el control.</a:t>
                      </a:r>
                      <a:endParaRPr sz="1000">
                        <a:latin typeface="Roboto"/>
                        <a:ea typeface="Roboto"/>
                        <a:cs typeface="Roboto"/>
                        <a:sym typeface="Roboto"/>
                      </a:endParaRPr>
                    </a:p>
                  </a:txBody>
                  <a:tcPr marT="91425" marB="91425" marR="91425" marL="91425">
                    <a:lnL cap="flat" cmpd="sng" w="9525">
                      <a:solidFill>
                        <a:srgbClr val="FF1D25"/>
                      </a:solidFill>
                      <a:prstDash val="solid"/>
                      <a:round/>
                      <a:headEnd len="sm" w="sm" type="none"/>
                      <a:tailEnd len="sm" w="sm" type="none"/>
                    </a:lnL>
                    <a:lnR cap="flat" cmpd="sng" w="9525">
                      <a:solidFill>
                        <a:srgbClr val="FF1D25"/>
                      </a:solidFill>
                      <a:prstDash val="solid"/>
                      <a:round/>
                      <a:headEnd len="sm" w="sm" type="none"/>
                      <a:tailEnd len="sm" w="sm" type="none"/>
                    </a:lnR>
                    <a:lnT cap="flat" cmpd="sng" w="9525">
                      <a:solidFill>
                        <a:srgbClr val="FF1D25"/>
                      </a:solidFill>
                      <a:prstDash val="solid"/>
                      <a:round/>
                      <a:headEnd len="sm" w="sm" type="none"/>
                      <a:tailEnd len="sm" w="sm" type="none"/>
                    </a:lnT>
                    <a:lnB cap="flat" cmpd="sng" w="9525">
                      <a:solidFill>
                        <a:srgbClr val="FF1D25"/>
                      </a:solidFill>
                      <a:prstDash val="solid"/>
                      <a:round/>
                      <a:headEnd len="sm" w="sm" type="none"/>
                      <a:tailEnd len="sm" w="sm" type="none"/>
                    </a:lnB>
                  </a:tcPr>
                </a:tc>
              </a:tr>
            </a:tbl>
          </a:graphicData>
        </a:graphic>
      </p:graphicFrame>
      <p:pic>
        <p:nvPicPr>
          <p:cNvPr id="342" name="Google Shape;342;g3375efb7e89_1_0"/>
          <p:cNvPicPr preferRelativeResize="0"/>
          <p:nvPr/>
        </p:nvPicPr>
        <p:blipFill rotWithShape="1">
          <a:blip r:embed="rId7">
            <a:alphaModFix/>
          </a:blip>
          <a:srcRect b="0" l="0" r="0" t="0"/>
          <a:stretch/>
        </p:blipFill>
        <p:spPr>
          <a:xfrm>
            <a:off x="4752485" y="2813662"/>
            <a:ext cx="973090" cy="939990"/>
          </a:xfrm>
          <a:prstGeom prst="rect">
            <a:avLst/>
          </a:prstGeom>
          <a:noFill/>
          <a:ln>
            <a:noFill/>
          </a:ln>
        </p:spPr>
      </p:pic>
      <p:pic>
        <p:nvPicPr>
          <p:cNvPr id="343" name="Google Shape;343;g3375efb7e89_1_0"/>
          <p:cNvPicPr preferRelativeResize="0"/>
          <p:nvPr/>
        </p:nvPicPr>
        <p:blipFill rotWithShape="1">
          <a:blip r:embed="rId8">
            <a:alphaModFix/>
          </a:blip>
          <a:srcRect b="0" l="0" r="0" t="0"/>
          <a:stretch/>
        </p:blipFill>
        <p:spPr>
          <a:xfrm>
            <a:off x="4768466" y="3955217"/>
            <a:ext cx="941128" cy="800733"/>
          </a:xfrm>
          <a:prstGeom prst="rect">
            <a:avLst/>
          </a:prstGeom>
          <a:noFill/>
          <a:ln>
            <a:noFill/>
          </a:ln>
        </p:spPr>
      </p:pic>
      <p:pic>
        <p:nvPicPr>
          <p:cNvPr id="344" name="Google Shape;344;g3375efb7e89_1_0"/>
          <p:cNvPicPr preferRelativeResize="0"/>
          <p:nvPr/>
        </p:nvPicPr>
        <p:blipFill rotWithShape="1">
          <a:blip r:embed="rId9">
            <a:alphaModFix/>
          </a:blip>
          <a:srcRect b="0" l="0" r="0" t="0"/>
          <a:stretch/>
        </p:blipFill>
        <p:spPr>
          <a:xfrm>
            <a:off x="4752485" y="1767568"/>
            <a:ext cx="973090" cy="8355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37912d67ba_0_12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0" name="Google Shape;350;g337912d67ba_0_12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51" name="Google Shape;351;g337912d67ba_0_126"/>
          <p:cNvSpPr txBox="1"/>
          <p:nvPr/>
        </p:nvSpPr>
        <p:spPr>
          <a:xfrm>
            <a:off x="144400" y="1300275"/>
            <a:ext cx="594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Ampliar la mirada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sp>
        <p:nvSpPr>
          <p:cNvPr id="352" name="Google Shape;352;g337912d67ba_0_12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pic>
        <p:nvPicPr>
          <p:cNvPr id="353" name="Google Shape;353;g337912d67ba_0_126"/>
          <p:cNvPicPr preferRelativeResize="0"/>
          <p:nvPr/>
        </p:nvPicPr>
        <p:blipFill rotWithShape="1">
          <a:blip r:embed="rId4">
            <a:alphaModFix/>
          </a:blip>
          <a:srcRect b="0" l="0" r="0" t="0"/>
          <a:stretch/>
        </p:blipFill>
        <p:spPr>
          <a:xfrm>
            <a:off x="2414821" y="-4"/>
            <a:ext cx="772100" cy="572725"/>
          </a:xfrm>
          <a:prstGeom prst="rect">
            <a:avLst/>
          </a:prstGeom>
          <a:noFill/>
          <a:ln>
            <a:noFill/>
          </a:ln>
        </p:spPr>
      </p:pic>
      <p:sp>
        <p:nvSpPr>
          <p:cNvPr id="354" name="Google Shape;354;g337912d67ba_0_126"/>
          <p:cNvSpPr/>
          <p:nvPr/>
        </p:nvSpPr>
        <p:spPr>
          <a:xfrm>
            <a:off x="2003575" y="2301800"/>
            <a:ext cx="4639500" cy="1305300"/>
          </a:xfrm>
          <a:prstGeom prst="wedgeRoundRectCallout">
            <a:avLst>
              <a:gd fmla="val -61250" name="adj1"/>
              <a:gd fmla="val 33107"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g337912d67ba_0_126"/>
          <p:cNvPicPr preferRelativeResize="0"/>
          <p:nvPr/>
        </p:nvPicPr>
        <p:blipFill rotWithShape="1">
          <a:blip r:embed="rId5">
            <a:alphaModFix/>
          </a:blip>
          <a:srcRect b="0" l="0" r="0" t="0"/>
          <a:stretch/>
        </p:blipFill>
        <p:spPr>
          <a:xfrm>
            <a:off x="389438" y="3376988"/>
            <a:ext cx="1272174" cy="1459124"/>
          </a:xfrm>
          <a:prstGeom prst="rect">
            <a:avLst/>
          </a:prstGeom>
          <a:noFill/>
          <a:ln>
            <a:noFill/>
          </a:ln>
        </p:spPr>
      </p:pic>
      <p:sp>
        <p:nvSpPr>
          <p:cNvPr id="356" name="Google Shape;356;g337912d67ba_0_126"/>
          <p:cNvSpPr txBox="1"/>
          <p:nvPr/>
        </p:nvSpPr>
        <p:spPr>
          <a:xfrm>
            <a:off x="2074325" y="2301800"/>
            <a:ext cx="44979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¿Cómo os habéis sentido después de la actividad de los sombreros?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¿Ha sido fácil seguir fieles a vuestro rol/sombrero?</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300" u="none" cap="none" strike="noStrike">
                <a:solidFill>
                  <a:srgbClr val="666666"/>
                </a:solidFill>
                <a:latin typeface="Roboto"/>
                <a:ea typeface="Roboto"/>
                <a:cs typeface="Roboto"/>
                <a:sym typeface="Roboto"/>
              </a:rPr>
              <a:t>¿Creéis interesante que existan diferentes perspectivas a la hora de analizar un producto? ¿Por qué?</a:t>
            </a:r>
            <a:endParaRPr b="0" i="0" sz="1300" u="none" cap="none" strike="noStrike">
              <a:solidFill>
                <a:srgbClr val="666666"/>
              </a:solidFill>
              <a:latin typeface="Roboto"/>
              <a:ea typeface="Roboto"/>
              <a:cs typeface="Roboto"/>
              <a:sym typeface="Roboto"/>
            </a:endParaRPr>
          </a:p>
        </p:txBody>
      </p:sp>
      <p:pic>
        <p:nvPicPr>
          <p:cNvPr id="357" name="Google Shape;357;g337912d67ba_0_126"/>
          <p:cNvPicPr preferRelativeResize="0"/>
          <p:nvPr/>
        </p:nvPicPr>
        <p:blipFill rotWithShape="1">
          <a:blip r:embed="rId6">
            <a:alphaModFix/>
          </a:blip>
          <a:srcRect b="0" l="0" r="18407" t="0"/>
          <a:stretch/>
        </p:blipFill>
        <p:spPr>
          <a:xfrm>
            <a:off x="6868400" y="0"/>
            <a:ext cx="2297801" cy="4218860"/>
          </a:xfrm>
          <a:prstGeom prst="rect">
            <a:avLst/>
          </a:prstGeom>
          <a:noFill/>
          <a:ln>
            <a:noFill/>
          </a:ln>
        </p:spPr>
      </p:pic>
      <p:pic>
        <p:nvPicPr>
          <p:cNvPr id="358" name="Google Shape;358;g337912d67ba_0_126"/>
          <p:cNvPicPr preferRelativeResize="0"/>
          <p:nvPr/>
        </p:nvPicPr>
        <p:blipFill rotWithShape="1">
          <a:blip r:embed="rId7">
            <a:alphaModFix/>
          </a:blip>
          <a:srcRect b="31370" l="0" r="0" t="0"/>
          <a:stretch/>
        </p:blipFill>
        <p:spPr>
          <a:xfrm>
            <a:off x="6922375" y="3217475"/>
            <a:ext cx="1040125" cy="100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33757e717a5_0_319"/>
          <p:cNvPicPr preferRelativeResize="0"/>
          <p:nvPr/>
        </p:nvPicPr>
        <p:blipFill rotWithShape="1">
          <a:blip r:embed="rId3">
            <a:alphaModFix/>
          </a:blip>
          <a:srcRect b="0" l="0" r="0" t="0"/>
          <a:stretch/>
        </p:blipFill>
        <p:spPr>
          <a:xfrm>
            <a:off x="3724913" y="45175"/>
            <a:ext cx="3440400" cy="1579800"/>
          </a:xfrm>
          <a:prstGeom prst="rect">
            <a:avLst/>
          </a:prstGeom>
          <a:noFill/>
          <a:ln>
            <a:noFill/>
          </a:ln>
        </p:spPr>
      </p:pic>
      <p:pic>
        <p:nvPicPr>
          <p:cNvPr id="364" name="Google Shape;364;g33757e717a5_0_319"/>
          <p:cNvPicPr preferRelativeResize="0"/>
          <p:nvPr/>
        </p:nvPicPr>
        <p:blipFill rotWithShape="1">
          <a:blip r:embed="rId4">
            <a:alphaModFix/>
          </a:blip>
          <a:srcRect b="0" l="0" r="18407" t="0"/>
          <a:stretch/>
        </p:blipFill>
        <p:spPr>
          <a:xfrm>
            <a:off x="6868400" y="0"/>
            <a:ext cx="2297801" cy="4218860"/>
          </a:xfrm>
          <a:prstGeom prst="rect">
            <a:avLst/>
          </a:prstGeom>
          <a:noFill/>
          <a:ln>
            <a:noFill/>
          </a:ln>
        </p:spPr>
      </p:pic>
      <p:sp>
        <p:nvSpPr>
          <p:cNvPr id="365" name="Google Shape;365;g33757e717a5_0_3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g33757e717a5_0_319"/>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sp>
        <p:nvSpPr>
          <p:cNvPr id="367" name="Google Shape;367;g33757e717a5_0_319"/>
          <p:cNvSpPr txBox="1"/>
          <p:nvPr/>
        </p:nvSpPr>
        <p:spPr>
          <a:xfrm>
            <a:off x="144400" y="1224075"/>
            <a:ext cx="6401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 Ideas clave y reflexión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sp>
        <p:nvSpPr>
          <p:cNvPr id="368" name="Google Shape;368;g33757e717a5_0_3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sp>
        <p:nvSpPr>
          <p:cNvPr id="369" name="Google Shape;369;g33757e717a5_0_319"/>
          <p:cNvSpPr txBox="1"/>
          <p:nvPr/>
        </p:nvSpPr>
        <p:spPr>
          <a:xfrm>
            <a:off x="260200" y="1778025"/>
            <a:ext cx="5373000" cy="1049100"/>
          </a:xfrm>
          <a:prstGeom prst="rect">
            <a:avLst/>
          </a:prstGeom>
          <a:noFill/>
          <a:ln>
            <a:noFill/>
          </a:ln>
        </p:spPr>
        <p:txBody>
          <a:bodyPr anchorCtr="0" anchor="t" bIns="91425" lIns="91425" spcFirstLastPara="1" rIns="91425" wrap="square" tIns="91425">
            <a:spAutoFit/>
          </a:bodyPr>
          <a:lstStyle/>
          <a:p>
            <a:pPr indent="0" lvl="0" marL="630000" marR="0" rtl="0" algn="l">
              <a:lnSpc>
                <a:spcPct val="100000"/>
              </a:lnSpc>
              <a:spcBef>
                <a:spcPts val="0"/>
              </a:spcBef>
              <a:spcAft>
                <a:spcPts val="0"/>
              </a:spcAft>
              <a:buClr>
                <a:srgbClr val="000000"/>
              </a:buClr>
              <a:buSzPts val="1300"/>
              <a:buFont typeface="Arial"/>
              <a:buNone/>
            </a:pPr>
            <a:r>
              <a:rPr b="0" i="0" lang="es" sz="1300" u="none" cap="none" strike="noStrike">
                <a:solidFill>
                  <a:srgbClr val="FF1D25"/>
                </a:solidFill>
                <a:latin typeface="Roboto"/>
                <a:ea typeface="Roboto"/>
                <a:cs typeface="Roboto"/>
                <a:sym typeface="Roboto"/>
              </a:rPr>
              <a:t>Vídeo: </a:t>
            </a:r>
            <a:r>
              <a:rPr b="0" i="0" lang="es" sz="1300" u="sng" cap="none" strike="noStrike">
                <a:solidFill>
                  <a:schemeClr val="accent5"/>
                </a:solidFill>
                <a:latin typeface="Roboto"/>
                <a:ea typeface="Roboto"/>
                <a:cs typeface="Roboto"/>
                <a:sym typeface="Roboto"/>
                <a:hlinkClick r:id="rId6">
                  <a:extLst>
                    <a:ext uri="{A12FA001-AC4F-418D-AE19-62706E023703}">
                      <ahyp:hlinkClr val="tx"/>
                    </a:ext>
                  </a:extLst>
                </a:hlinkClick>
              </a:rPr>
              <a:t>”El club de los poetas muertos”</a:t>
            </a:r>
            <a:endParaRPr b="0" i="0" sz="1300" u="none" cap="none" strike="noStrike">
              <a:solidFill>
                <a:schemeClr val="dk1"/>
              </a:solidFill>
              <a:latin typeface="Roboto"/>
              <a:ea typeface="Roboto"/>
              <a:cs typeface="Roboto"/>
              <a:sym typeface="Roboto"/>
            </a:endParaRPr>
          </a:p>
          <a:p>
            <a:pPr indent="0" lvl="0" marL="630000" marR="0" rtl="0" algn="just">
              <a:lnSpc>
                <a:spcPct val="100000"/>
              </a:lnSpc>
              <a:spcBef>
                <a:spcPts val="500"/>
              </a:spcBef>
              <a:spcAft>
                <a:spcPts val="0"/>
              </a:spcAft>
              <a:buClr>
                <a:srgbClr val="000000"/>
              </a:buClr>
              <a:buSzPts val="1300"/>
              <a:buFont typeface="Arial"/>
              <a:buNone/>
            </a:pPr>
            <a:r>
              <a:rPr b="0" i="0" lang="es" sz="1300" u="none" cap="none" strike="noStrike">
                <a:solidFill>
                  <a:schemeClr val="dk1"/>
                </a:solidFill>
                <a:latin typeface="Roboto"/>
                <a:ea typeface="Roboto"/>
                <a:cs typeface="Roboto"/>
                <a:sym typeface="Roboto"/>
              </a:rPr>
              <a:t>En este fragmento de la película el profesor anima a sus estudiantes a mirar más allá, a mirar las cosas desde otra perspectiva.</a:t>
            </a:r>
            <a:endParaRPr b="0" i="0" sz="1300" u="none" cap="none" strike="noStrike">
              <a:solidFill>
                <a:srgbClr val="000000"/>
              </a:solidFill>
              <a:latin typeface="Arial"/>
              <a:ea typeface="Arial"/>
              <a:cs typeface="Arial"/>
              <a:sym typeface="Arial"/>
            </a:endParaRPr>
          </a:p>
        </p:txBody>
      </p:sp>
      <p:pic>
        <p:nvPicPr>
          <p:cNvPr id="370" name="Google Shape;370;g33757e717a5_0_319"/>
          <p:cNvPicPr preferRelativeResize="0"/>
          <p:nvPr/>
        </p:nvPicPr>
        <p:blipFill rotWithShape="1">
          <a:blip r:embed="rId7">
            <a:alphaModFix/>
          </a:blip>
          <a:srcRect b="0" l="0" r="0" t="0"/>
          <a:stretch/>
        </p:blipFill>
        <p:spPr>
          <a:xfrm>
            <a:off x="6968975" y="3373376"/>
            <a:ext cx="1124600" cy="755949"/>
          </a:xfrm>
          <a:prstGeom prst="rect">
            <a:avLst/>
          </a:prstGeom>
          <a:noFill/>
          <a:ln>
            <a:noFill/>
          </a:ln>
        </p:spPr>
      </p:pic>
      <p:sp>
        <p:nvSpPr>
          <p:cNvPr id="371" name="Google Shape;371;g33757e717a5_0_319"/>
          <p:cNvSpPr/>
          <p:nvPr/>
        </p:nvSpPr>
        <p:spPr>
          <a:xfrm>
            <a:off x="1731825" y="2998200"/>
            <a:ext cx="4644900" cy="1351500"/>
          </a:xfrm>
          <a:prstGeom prst="wedgeRoundRectCallout">
            <a:avLst>
              <a:gd fmla="val -56270" name="adj1"/>
              <a:gd fmla="val 24943"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33757e717a5_0_319"/>
          <p:cNvSpPr txBox="1"/>
          <p:nvPr/>
        </p:nvSpPr>
        <p:spPr>
          <a:xfrm>
            <a:off x="1777550" y="3000925"/>
            <a:ext cx="4644900" cy="2134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s" sz="1400" u="none" cap="none" strike="noStrike">
                <a:solidFill>
                  <a:srgbClr val="666666"/>
                </a:solidFill>
                <a:latin typeface="Roboto"/>
                <a:ea typeface="Roboto"/>
                <a:cs typeface="Roboto"/>
                <a:sym typeface="Roboto"/>
              </a:rPr>
              <a:t>¿Y tú, quieres dejar huella en la sociedad? </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s" sz="1400" u="none" cap="none" strike="noStrike">
                <a:solidFill>
                  <a:srgbClr val="666666"/>
                </a:solidFill>
                <a:latin typeface="Roboto"/>
                <a:ea typeface="Roboto"/>
                <a:cs typeface="Roboto"/>
                <a:sym typeface="Roboto"/>
              </a:rPr>
              <a:t>Explora las distintas profesiones a través de los PLANETAS y podrás observar cómo la creatividad y los equipo multidisciplinares están presentes en muchas de ellas.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373" name="Google Shape;373;g33757e717a5_0_319"/>
          <p:cNvPicPr preferRelativeResize="0"/>
          <p:nvPr/>
        </p:nvPicPr>
        <p:blipFill rotWithShape="1">
          <a:blip r:embed="rId8">
            <a:alphaModFix/>
          </a:blip>
          <a:srcRect b="0" l="0" r="0" t="0"/>
          <a:stretch/>
        </p:blipFill>
        <p:spPr>
          <a:xfrm>
            <a:off x="131375" y="3196551"/>
            <a:ext cx="1202674" cy="16264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1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379" name="Google Shape;379;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RECOMENDACIONES: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80" name="Google Shape;380;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1" name="Google Shape;381;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2" name="Google Shape;382;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6"/>
          <p:cNvSpPr txBox="1"/>
          <p:nvPr/>
        </p:nvSpPr>
        <p:spPr>
          <a:xfrm>
            <a:off x="576888" y="1842675"/>
            <a:ext cx="464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Asegúrate de tener acceso a internet para ver los videos</a:t>
            </a:r>
            <a:endParaRPr b="0" i="0" sz="1400" u="none" cap="none" strike="noStrike">
              <a:solidFill>
                <a:srgbClr val="666666"/>
              </a:solidFill>
              <a:latin typeface="Roboto"/>
              <a:ea typeface="Roboto"/>
              <a:cs typeface="Roboto"/>
              <a:sym typeface="Roboto"/>
            </a:endParaRPr>
          </a:p>
        </p:txBody>
      </p:sp>
      <p:sp>
        <p:nvSpPr>
          <p:cNvPr id="384" name="Google Shape;384;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txBox="1"/>
          <p:nvPr/>
        </p:nvSpPr>
        <p:spPr>
          <a:xfrm>
            <a:off x="1033938" y="2712700"/>
            <a:ext cx="46449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Sé respetuoso con los/las profesionales STEM que os acompañen en el aula.</a:t>
            </a:r>
            <a:endParaRPr b="0" i="0" sz="1400" u="none" cap="none" strike="noStrike">
              <a:solidFill>
                <a:srgbClr val="666666"/>
              </a:solidFill>
              <a:latin typeface="Roboto"/>
              <a:ea typeface="Roboto"/>
              <a:cs typeface="Roboto"/>
              <a:sym typeface="Roboto"/>
            </a:endParaRPr>
          </a:p>
        </p:txBody>
      </p:sp>
      <p:sp>
        <p:nvSpPr>
          <p:cNvPr id="386" name="Google Shape;386;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txBox="1"/>
          <p:nvPr/>
        </p:nvSpPr>
        <p:spPr>
          <a:xfrm>
            <a:off x="466276" y="3709575"/>
            <a:ext cx="5043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Crea un ambiente de respeto y apoyo en tu grupo, donde todas las personas se  sientan cómodos compartiendo sus ideas.</a:t>
            </a:r>
            <a:endParaRPr b="0" i="0" sz="1400" u="none" cap="none" strike="noStrike">
              <a:solidFill>
                <a:srgbClr val="666666"/>
              </a:solidFill>
              <a:latin typeface="Roboto"/>
              <a:ea typeface="Roboto"/>
              <a:cs typeface="Roboto"/>
              <a:sym typeface="Roboto"/>
            </a:endParaRPr>
          </a:p>
        </p:txBody>
      </p:sp>
      <p:pic>
        <p:nvPicPr>
          <p:cNvPr id="388" name="Google Shape;388;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389" name="Google Shape;389;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390" name="Google Shape;390;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391" name="Google Shape;391;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preencoded.png" id="396" name="Google Shape;396;g337912d67ba_0_12"/>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397" name="Google Shape;397;g337912d67ba_0_12"/>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Buscar otra perspectiva</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398" name="Google Shape;398;g337912d67ba_0_12"/>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399" name="Google Shape;399;g337912d67ba_0_12"/>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0" name="Google Shape;400;g337912d67ba_0_12"/>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1" name="Google Shape;401;g337912d67ba_0_12"/>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02" name="Google Shape;402;g337912d67ba_0_12"/>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3" name="Google Shape;403;g337912d67ba_0_12"/>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04" name="Google Shape;404;g337912d67ba_0_12"/>
          <p:cNvPicPr preferRelativeResize="0"/>
          <p:nvPr/>
        </p:nvPicPr>
        <p:blipFill rotWithShape="1">
          <a:blip r:embed="rId6">
            <a:alphaModFix/>
          </a:blip>
          <a:srcRect b="19437" l="10829" r="6313" t="5876"/>
          <a:stretch/>
        </p:blipFill>
        <p:spPr>
          <a:xfrm>
            <a:off x="6969314" y="4653706"/>
            <a:ext cx="601776" cy="302647"/>
          </a:xfrm>
          <a:prstGeom prst="rect">
            <a:avLst/>
          </a:prstGeom>
          <a:noFill/>
          <a:ln>
            <a:noFill/>
          </a:ln>
        </p:spPr>
      </p:pic>
      <p:pic>
        <p:nvPicPr>
          <p:cNvPr id="405" name="Google Shape;405;g337912d67ba_0_12"/>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06" name="Google Shape;406;g337912d67ba_0_12"/>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07" name="Google Shape;407;g337912d67ba_0_12"/>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08" name="Google Shape;408;g337912d67ba_0_12"/>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409" name="Google Shape;409;g337912d67ba_0_12"/>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410" name="Google Shape;410;g337912d67ba_0_12"/>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11" name="Google Shape;411;g337912d67ba_0_12"/>
          <p:cNvPicPr preferRelativeResize="0"/>
          <p:nvPr/>
        </p:nvPicPr>
        <p:blipFill rotWithShape="1">
          <a:blip r:embed="rId11">
            <a:alphaModFix/>
          </a:blip>
          <a:srcRect b="0" l="0" r="18407" t="0"/>
          <a:stretch/>
        </p:blipFill>
        <p:spPr>
          <a:xfrm>
            <a:off x="6868400" y="0"/>
            <a:ext cx="2297801" cy="4218860"/>
          </a:xfrm>
          <a:prstGeom prst="rect">
            <a:avLst/>
          </a:prstGeom>
          <a:noFill/>
          <a:ln>
            <a:noFill/>
          </a:ln>
        </p:spPr>
      </p:pic>
      <p:pic>
        <p:nvPicPr>
          <p:cNvPr id="412" name="Google Shape;412;g337912d67ba_0_12"/>
          <p:cNvPicPr preferRelativeResize="0"/>
          <p:nvPr/>
        </p:nvPicPr>
        <p:blipFill rotWithShape="1">
          <a:blip r:embed="rId12">
            <a:alphaModFix/>
          </a:blip>
          <a:srcRect b="0" l="0" r="0" t="0"/>
          <a:stretch/>
        </p:blipFill>
        <p:spPr>
          <a:xfrm>
            <a:off x="3388125" y="754325"/>
            <a:ext cx="5040650" cy="2879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912d67ba_0_37"/>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912d67ba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912d67ba_0_37"/>
          <p:cNvSpPr txBox="1"/>
          <p:nvPr/>
        </p:nvSpPr>
        <p:spPr>
          <a:xfrm>
            <a:off x="260200" y="1216375"/>
            <a:ext cx="85080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Una aerolínea internacional ha experimentado una disminución en la satisfacción de sus pasajeros, especialmente en los vuelos donde viajan familias con niños pequeños. Las encuestas de satisfacción muestran que los niños, especialmente los que tienen entre 3 y 8 años, tienden a aburrirse y ponerse inquietos durante los vuelos, lo que afecta la experiencia, tanto de sus padres, como del resto de los pasajeros. En respuesta a este problema, el responsable de marketing y atención al cliente de la aerolínea ha contactado a </a:t>
            </a:r>
            <a:r>
              <a:rPr b="1" i="0" lang="es" sz="1400" u="none" cap="none" strike="noStrike">
                <a:solidFill>
                  <a:srgbClr val="666666"/>
                </a:solidFill>
                <a:latin typeface="Roboto"/>
                <a:ea typeface="Roboto"/>
                <a:cs typeface="Roboto"/>
                <a:sym typeface="Roboto"/>
              </a:rPr>
              <a:t>vuestra empresa de diseño para encontrar una solución</a:t>
            </a:r>
            <a:r>
              <a:rPr b="0" i="0" lang="es" sz="1400" u="none" cap="none" strike="noStrike">
                <a:solidFill>
                  <a:srgbClr val="666666"/>
                </a:solidFill>
                <a:latin typeface="Roboto"/>
                <a:ea typeface="Roboto"/>
                <a:cs typeface="Roboto"/>
                <a:sym typeface="Roboto"/>
              </a:rPr>
              <a:t>.</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05" name="Google Shape;205;g337912d67ba_0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912d67ba_0_37"/>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912d67ba_0_37"/>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sp>
        <p:nvSpPr>
          <p:cNvPr id="208" name="Google Shape;208;g337912d67ba_0_37"/>
          <p:cNvSpPr/>
          <p:nvPr/>
        </p:nvSpPr>
        <p:spPr>
          <a:xfrm>
            <a:off x="1811650" y="2871475"/>
            <a:ext cx="12894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209" name="Google Shape;209;g337912d67ba_0_37"/>
          <p:cNvSpPr txBox="1"/>
          <p:nvPr/>
        </p:nvSpPr>
        <p:spPr>
          <a:xfrm>
            <a:off x="1945150" y="2852425"/>
            <a:ext cx="110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Ver RETO</a:t>
            </a:r>
            <a:endParaRPr b="1" i="0" sz="1400" u="none" cap="none" strike="noStrike">
              <a:solidFill>
                <a:srgbClr val="FFFFFF"/>
              </a:solidFill>
              <a:latin typeface="Roboto"/>
              <a:ea typeface="Roboto"/>
              <a:cs typeface="Roboto"/>
              <a:sym typeface="Roboto"/>
            </a:endParaRPr>
          </a:p>
        </p:txBody>
      </p:sp>
      <p:pic>
        <p:nvPicPr>
          <p:cNvPr id="210" name="Google Shape;210;g337912d67ba_0_37"/>
          <p:cNvPicPr preferRelativeResize="0"/>
          <p:nvPr/>
        </p:nvPicPr>
        <p:blipFill rotWithShape="1">
          <a:blip r:embed="rId6">
            <a:alphaModFix/>
          </a:blip>
          <a:srcRect b="0" l="0" r="0" t="0"/>
          <a:stretch/>
        </p:blipFill>
        <p:spPr>
          <a:xfrm flipH="1">
            <a:off x="1696425" y="3092250"/>
            <a:ext cx="334150" cy="328450"/>
          </a:xfrm>
          <a:prstGeom prst="rect">
            <a:avLst/>
          </a:prstGeom>
          <a:noFill/>
          <a:ln>
            <a:noFill/>
          </a:ln>
        </p:spPr>
      </p:pic>
      <p:pic>
        <p:nvPicPr>
          <p:cNvPr id="211" name="Google Shape;211;g337912d67ba_0_37"/>
          <p:cNvPicPr preferRelativeResize="0"/>
          <p:nvPr/>
        </p:nvPicPr>
        <p:blipFill rotWithShape="1">
          <a:blip r:embed="rId7">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37912d67ba_0_48"/>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7" name="Google Shape;217;g337912d67ba_0_4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337912d67ba_0_48"/>
          <p:cNvSpPr txBox="1"/>
          <p:nvPr/>
        </p:nvSpPr>
        <p:spPr>
          <a:xfrm>
            <a:off x="260200" y="1385700"/>
            <a:ext cx="8508000" cy="160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El </a:t>
            </a:r>
            <a:r>
              <a:rPr b="1" i="0" lang="es" sz="1400" u="none" cap="none" strike="noStrike">
                <a:solidFill>
                  <a:srgbClr val="666666"/>
                </a:solidFill>
                <a:latin typeface="Roboto"/>
                <a:ea typeface="Roboto"/>
                <a:cs typeface="Roboto"/>
                <a:sym typeface="Roboto"/>
              </a:rPr>
              <a:t>RETO </a:t>
            </a:r>
            <a:r>
              <a:rPr b="0" i="0" lang="es" sz="1400" u="none" cap="none" strike="noStrike">
                <a:solidFill>
                  <a:srgbClr val="666666"/>
                </a:solidFill>
                <a:latin typeface="Roboto"/>
                <a:ea typeface="Roboto"/>
                <a:cs typeface="Roboto"/>
                <a:sym typeface="Roboto"/>
              </a:rPr>
              <a:t>consiste en desarrollar un kit de entretenimiento low cost para que los niños puedan mantenerse ocupados y entretenidos durante el vuelo, sin causar molestias a los demás pasajeros. El kit debe ser económico de producir, fácil de distribuir y, sobre todo, eficaz para mejorar la experiencia de vuelo de todos los involucrados.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300" u="none" cap="none" strike="noStrike">
              <a:solidFill>
                <a:srgbClr val="666666"/>
              </a:solidFill>
              <a:latin typeface="Roboto"/>
              <a:ea typeface="Roboto"/>
              <a:cs typeface="Roboto"/>
              <a:sym typeface="Roboto"/>
            </a:endParaRPr>
          </a:p>
        </p:txBody>
      </p:sp>
      <p:pic>
        <p:nvPicPr>
          <p:cNvPr id="219" name="Google Shape;219;g337912d67ba_0_4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20" name="Google Shape;220;g337912d67ba_0_48"/>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21" name="Google Shape;221;g337912d67ba_0_48"/>
          <p:cNvPicPr preferRelativeResize="0"/>
          <p:nvPr/>
        </p:nvPicPr>
        <p:blipFill rotWithShape="1">
          <a:blip r:embed="rId5">
            <a:alphaModFix/>
          </a:blip>
          <a:srcRect b="0" l="16120" r="52744" t="0"/>
          <a:stretch/>
        </p:blipFill>
        <p:spPr>
          <a:xfrm rot="-5400000">
            <a:off x="3986850" y="-507724"/>
            <a:ext cx="1213975" cy="9320274"/>
          </a:xfrm>
          <a:prstGeom prst="rect">
            <a:avLst/>
          </a:prstGeom>
          <a:noFill/>
          <a:ln>
            <a:noFill/>
          </a:ln>
        </p:spPr>
      </p:pic>
      <p:pic>
        <p:nvPicPr>
          <p:cNvPr id="222" name="Google Shape;222;g337912d67ba_0_48"/>
          <p:cNvPicPr preferRelativeResize="0"/>
          <p:nvPr/>
        </p:nvPicPr>
        <p:blipFill rotWithShape="1">
          <a:blip r:embed="rId6">
            <a:alphaModFix/>
          </a:blip>
          <a:srcRect b="0" l="0" r="0" t="0"/>
          <a:stretch/>
        </p:blipFill>
        <p:spPr>
          <a:xfrm>
            <a:off x="5095601" y="2982122"/>
            <a:ext cx="3542026" cy="2020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6"/>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28" name="Google Shape;228;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9" name="Google Shape;229;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31" name="Google Shape;231;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a:t>
            </a:r>
            <a:endParaRPr b="1" i="0" sz="1800" u="none" cap="none" strike="noStrike">
              <a:solidFill>
                <a:srgbClr val="FF1D25"/>
              </a:solidFill>
              <a:latin typeface="Oswald"/>
              <a:ea typeface="Oswald"/>
              <a:cs typeface="Oswald"/>
              <a:sym typeface="Oswald"/>
            </a:endParaRPr>
          </a:p>
        </p:txBody>
      </p:sp>
      <p:pic>
        <p:nvPicPr>
          <p:cNvPr id="232" name="Google Shape;232;p6"/>
          <p:cNvPicPr preferRelativeResize="0"/>
          <p:nvPr/>
        </p:nvPicPr>
        <p:blipFill rotWithShape="1">
          <a:blip r:embed="rId5">
            <a:alphaModFix amt="25000"/>
          </a:blip>
          <a:srcRect b="0" l="0" r="0" t="0"/>
          <a:stretch/>
        </p:blipFill>
        <p:spPr>
          <a:xfrm>
            <a:off x="2612700" y="1933675"/>
            <a:ext cx="1692600" cy="677098"/>
          </a:xfrm>
          <a:prstGeom prst="rect">
            <a:avLst/>
          </a:prstGeom>
          <a:noFill/>
          <a:ln>
            <a:noFill/>
          </a:ln>
        </p:spPr>
      </p:pic>
      <p:sp>
        <p:nvSpPr>
          <p:cNvPr id="233" name="Google Shape;233;p6"/>
          <p:cNvSpPr txBox="1"/>
          <p:nvPr/>
        </p:nvSpPr>
        <p:spPr>
          <a:xfrm>
            <a:off x="2715900" y="191575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Equipos inter- disciplinares</a:t>
            </a:r>
            <a:endParaRPr b="1" i="0" sz="1600" u="none" cap="none" strike="noStrike">
              <a:solidFill>
                <a:srgbClr val="434343"/>
              </a:solidFill>
              <a:latin typeface="Roboto"/>
              <a:ea typeface="Roboto"/>
              <a:cs typeface="Roboto"/>
              <a:sym typeface="Roboto"/>
            </a:endParaRPr>
          </a:p>
        </p:txBody>
      </p:sp>
      <p:sp>
        <p:nvSpPr>
          <p:cNvPr id="234" name="Google Shape;234;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a:t>
            </a:r>
            <a:endParaRPr b="1" i="0" sz="1800" u="none" cap="none" strike="noStrike">
              <a:solidFill>
                <a:srgbClr val="FF1D25"/>
              </a:solidFill>
              <a:latin typeface="Oswald"/>
              <a:ea typeface="Oswald"/>
              <a:cs typeface="Oswald"/>
              <a:sym typeface="Oswald"/>
            </a:endParaRPr>
          </a:p>
        </p:txBody>
      </p:sp>
      <p:pic>
        <p:nvPicPr>
          <p:cNvPr id="235" name="Google Shape;235;p6"/>
          <p:cNvPicPr preferRelativeResize="0"/>
          <p:nvPr/>
        </p:nvPicPr>
        <p:blipFill rotWithShape="1">
          <a:blip r:embed="rId5">
            <a:alphaModFix amt="25000"/>
          </a:blip>
          <a:srcRect b="0" l="0" r="0" t="0"/>
          <a:stretch/>
        </p:blipFill>
        <p:spPr>
          <a:xfrm>
            <a:off x="4760075" y="1984263"/>
            <a:ext cx="1692600" cy="677098"/>
          </a:xfrm>
          <a:prstGeom prst="rect">
            <a:avLst/>
          </a:prstGeom>
          <a:noFill/>
          <a:ln>
            <a:noFill/>
          </a:ln>
        </p:spPr>
      </p:pic>
      <p:sp>
        <p:nvSpPr>
          <p:cNvPr id="236" name="Google Shape;236;p6"/>
          <p:cNvSpPr txBox="1"/>
          <p:nvPr/>
        </p:nvSpPr>
        <p:spPr>
          <a:xfrm>
            <a:off x="4787075" y="1966338"/>
            <a:ext cx="1692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Desarrollando la creatividad</a:t>
            </a:r>
            <a:endParaRPr b="1" i="0" sz="1600" u="none" cap="none" strike="noStrike">
              <a:solidFill>
                <a:srgbClr val="434343"/>
              </a:solidFill>
              <a:latin typeface="Roboto"/>
              <a:ea typeface="Roboto"/>
              <a:cs typeface="Roboto"/>
              <a:sym typeface="Roboto"/>
            </a:endParaRPr>
          </a:p>
        </p:txBody>
      </p:sp>
      <p:sp>
        <p:nvSpPr>
          <p:cNvPr id="237" name="Google Shape;237;p6"/>
          <p:cNvSpPr txBox="1"/>
          <p:nvPr/>
        </p:nvSpPr>
        <p:spPr>
          <a:xfrm>
            <a:off x="4694025"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a:t>
            </a:r>
            <a:endParaRPr b="1" i="0" sz="1800" u="none" cap="none" strike="noStrike">
              <a:solidFill>
                <a:srgbClr val="FF1D25"/>
              </a:solidFill>
              <a:latin typeface="Oswald"/>
              <a:ea typeface="Oswald"/>
              <a:cs typeface="Oswald"/>
              <a:sym typeface="Oswald"/>
            </a:endParaRPr>
          </a:p>
        </p:txBody>
      </p:sp>
      <p:pic>
        <p:nvPicPr>
          <p:cNvPr id="238" name="Google Shape;238;p6"/>
          <p:cNvPicPr preferRelativeResize="0"/>
          <p:nvPr/>
        </p:nvPicPr>
        <p:blipFill rotWithShape="1">
          <a:blip r:embed="rId5">
            <a:alphaModFix amt="25000"/>
          </a:blip>
          <a:srcRect b="0" l="0" r="0" t="0"/>
          <a:stretch/>
        </p:blipFill>
        <p:spPr>
          <a:xfrm>
            <a:off x="379575" y="3769000"/>
            <a:ext cx="1589400" cy="720200"/>
          </a:xfrm>
          <a:prstGeom prst="rect">
            <a:avLst/>
          </a:prstGeom>
          <a:noFill/>
          <a:ln>
            <a:noFill/>
          </a:ln>
        </p:spPr>
      </p:pic>
      <p:sp>
        <p:nvSpPr>
          <p:cNvPr id="239" name="Google Shape;239;p6"/>
          <p:cNvSpPr txBox="1"/>
          <p:nvPr/>
        </p:nvSpPr>
        <p:spPr>
          <a:xfrm>
            <a:off x="406575" y="3751075"/>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Ampliar la mirada</a:t>
            </a:r>
            <a:endParaRPr b="1" i="0" sz="1600" u="none" cap="none" strike="noStrike">
              <a:solidFill>
                <a:srgbClr val="434343"/>
              </a:solidFill>
              <a:latin typeface="Roboto"/>
              <a:ea typeface="Roboto"/>
              <a:cs typeface="Roboto"/>
              <a:sym typeface="Roboto"/>
            </a:endParaRPr>
          </a:p>
        </p:txBody>
      </p:sp>
      <p:sp>
        <p:nvSpPr>
          <p:cNvPr id="240" name="Google Shape;240;p6"/>
          <p:cNvSpPr txBox="1"/>
          <p:nvPr/>
        </p:nvSpPr>
        <p:spPr>
          <a:xfrm>
            <a:off x="313525" y="33422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a:t>
            </a:r>
            <a:endParaRPr b="1" i="0" sz="1800" u="none" cap="none" strike="noStrike">
              <a:solidFill>
                <a:srgbClr val="FF1D25"/>
              </a:solidFill>
              <a:latin typeface="Oswald"/>
              <a:ea typeface="Oswald"/>
              <a:cs typeface="Oswald"/>
              <a:sym typeface="Oswald"/>
            </a:endParaRPr>
          </a:p>
        </p:txBody>
      </p:sp>
      <p:pic>
        <p:nvPicPr>
          <p:cNvPr id="241" name="Google Shape;241;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42" name="Google Shape;242;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43" name="Google Shape;243;p6"/>
          <p:cNvPicPr preferRelativeResize="0"/>
          <p:nvPr/>
        </p:nvPicPr>
        <p:blipFill rotWithShape="1">
          <a:blip r:embed="rId5">
            <a:alphaModFix amt="25000"/>
          </a:blip>
          <a:srcRect b="0" l="0" r="0" t="0"/>
          <a:stretch/>
        </p:blipFill>
        <p:spPr>
          <a:xfrm>
            <a:off x="402900" y="1933675"/>
            <a:ext cx="1809025" cy="923401"/>
          </a:xfrm>
          <a:prstGeom prst="rect">
            <a:avLst/>
          </a:prstGeom>
          <a:noFill/>
          <a:ln>
            <a:noFill/>
          </a:ln>
        </p:spPr>
      </p:pic>
      <p:sp>
        <p:nvSpPr>
          <p:cNvPr id="244" name="Google Shape;244;p6"/>
          <p:cNvSpPr txBox="1"/>
          <p:nvPr/>
        </p:nvSpPr>
        <p:spPr>
          <a:xfrm>
            <a:off x="427325" y="1915750"/>
            <a:ext cx="19518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¿Somos personas proactivas o reactivas?</a:t>
            </a:r>
            <a:endParaRPr b="1" i="0" sz="1600" u="none" cap="none" strike="noStrike">
              <a:solidFill>
                <a:srgbClr val="434343"/>
              </a:solidFill>
              <a:latin typeface="Roboto"/>
              <a:ea typeface="Roboto"/>
              <a:cs typeface="Roboto"/>
              <a:sym typeface="Roboto"/>
            </a:endParaRPr>
          </a:p>
        </p:txBody>
      </p:sp>
      <p:pic>
        <p:nvPicPr>
          <p:cNvPr id="245" name="Google Shape;245;p6"/>
          <p:cNvPicPr preferRelativeResize="0"/>
          <p:nvPr/>
        </p:nvPicPr>
        <p:blipFill rotWithShape="1">
          <a:blip r:embed="rId5">
            <a:alphaModFix amt="25000"/>
          </a:blip>
          <a:srcRect b="0" l="0" r="0" t="0"/>
          <a:stretch/>
        </p:blipFill>
        <p:spPr>
          <a:xfrm>
            <a:off x="2467775" y="3803175"/>
            <a:ext cx="1692600" cy="720200"/>
          </a:xfrm>
          <a:prstGeom prst="rect">
            <a:avLst/>
          </a:prstGeom>
          <a:noFill/>
          <a:ln>
            <a:noFill/>
          </a:ln>
        </p:spPr>
      </p:pic>
      <p:sp>
        <p:nvSpPr>
          <p:cNvPr id="246" name="Google Shape;246;p6"/>
          <p:cNvSpPr txBox="1"/>
          <p:nvPr/>
        </p:nvSpPr>
        <p:spPr>
          <a:xfrm>
            <a:off x="2494775" y="3785250"/>
            <a:ext cx="1873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Ideas clave y reflexión</a:t>
            </a:r>
            <a:endParaRPr b="1" i="0" sz="1600" u="none" cap="none" strike="noStrike">
              <a:solidFill>
                <a:srgbClr val="434343"/>
              </a:solidFill>
              <a:latin typeface="Roboto"/>
              <a:ea typeface="Roboto"/>
              <a:cs typeface="Roboto"/>
              <a:sym typeface="Roboto"/>
            </a:endParaRPr>
          </a:p>
        </p:txBody>
      </p:sp>
      <p:sp>
        <p:nvSpPr>
          <p:cNvPr id="247" name="Google Shape;247;p6"/>
          <p:cNvSpPr txBox="1"/>
          <p:nvPr/>
        </p:nvSpPr>
        <p:spPr>
          <a:xfrm>
            <a:off x="2401725" y="33422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33757e717a5_0_219"/>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53" name="Google Shape;253;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54" name="Google Shape;254;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56" name="Google Shape;256;g33757e717a5_0_219"/>
          <p:cNvSpPr txBox="1"/>
          <p:nvPr/>
        </p:nvSpPr>
        <p:spPr>
          <a:xfrm>
            <a:off x="144400" y="1300275"/>
            <a:ext cx="5455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¿Somos personas proactivas o reactivas?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minutos)</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pic>
        <p:nvPicPr>
          <p:cNvPr id="257" name="Google Shape;257;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sp>
        <p:nvSpPr>
          <p:cNvPr id="258" name="Google Shape;258;g33757e717a5_0_219"/>
          <p:cNvSpPr/>
          <p:nvPr/>
        </p:nvSpPr>
        <p:spPr>
          <a:xfrm>
            <a:off x="1855425" y="1709125"/>
            <a:ext cx="4639500" cy="1010700"/>
          </a:xfrm>
          <a:prstGeom prst="wedgeRoundRectCallout">
            <a:avLst>
              <a:gd fmla="val -61250" name="adj1"/>
              <a:gd fmla="val 33107"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g33757e717a5_0_219"/>
          <p:cNvPicPr preferRelativeResize="0"/>
          <p:nvPr/>
        </p:nvPicPr>
        <p:blipFill rotWithShape="1">
          <a:blip r:embed="rId6">
            <a:alphaModFix/>
          </a:blip>
          <a:srcRect b="0" l="0" r="0" t="0"/>
          <a:stretch/>
        </p:blipFill>
        <p:spPr>
          <a:xfrm>
            <a:off x="356388" y="2666613"/>
            <a:ext cx="1272174" cy="1459124"/>
          </a:xfrm>
          <a:prstGeom prst="rect">
            <a:avLst/>
          </a:prstGeom>
          <a:noFill/>
          <a:ln>
            <a:noFill/>
          </a:ln>
        </p:spPr>
      </p:pic>
      <p:sp>
        <p:nvSpPr>
          <p:cNvPr id="260" name="Google Shape;260;g33757e717a5_0_219"/>
          <p:cNvSpPr txBox="1"/>
          <p:nvPr/>
        </p:nvSpPr>
        <p:spPr>
          <a:xfrm>
            <a:off x="1926175" y="1709125"/>
            <a:ext cx="44979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En el grupo de amistades</a:t>
            </a:r>
            <a:r>
              <a:rPr b="0" i="0" lang="es" sz="1300" u="none" cap="none" strike="noStrike">
                <a:solidFill>
                  <a:srgbClr val="666666"/>
                </a:solidFill>
                <a:latin typeface="Roboto"/>
                <a:ea typeface="Roboto"/>
                <a:cs typeface="Roboto"/>
                <a:sym typeface="Roboto"/>
              </a:rPr>
              <a:t>, por ejemplo, ¿solemos proponer planes? ¿Nos gusta cambiar y no hacer siempre lo mismo? ¿O nos adaptamos normalmente al plan que los demás nos proponen?</a:t>
            </a:r>
            <a:endParaRPr b="0" i="0" sz="1300" u="none" cap="none" strike="noStrike">
              <a:solidFill>
                <a:srgbClr val="666666"/>
              </a:solidFill>
              <a:latin typeface="Roboto"/>
              <a:ea typeface="Roboto"/>
              <a:cs typeface="Roboto"/>
              <a:sym typeface="Roboto"/>
            </a:endParaRPr>
          </a:p>
        </p:txBody>
      </p:sp>
      <p:sp>
        <p:nvSpPr>
          <p:cNvPr id="261" name="Google Shape;261;g33757e717a5_0_219"/>
          <p:cNvSpPr/>
          <p:nvPr/>
        </p:nvSpPr>
        <p:spPr>
          <a:xfrm>
            <a:off x="2039550" y="2798375"/>
            <a:ext cx="4455300" cy="1010700"/>
          </a:xfrm>
          <a:prstGeom prst="wedgeRoundRectCallout">
            <a:avLst>
              <a:gd fmla="val -61340" name="adj1"/>
              <a:gd fmla="val -16133"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33757e717a5_0_219"/>
          <p:cNvSpPr txBox="1"/>
          <p:nvPr/>
        </p:nvSpPr>
        <p:spPr>
          <a:xfrm>
            <a:off x="2091625" y="2760025"/>
            <a:ext cx="43137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Cuando hacemos los deberes </a:t>
            </a:r>
            <a:r>
              <a:rPr b="0" i="0" lang="es" sz="1300" u="none" cap="none" strike="noStrike">
                <a:solidFill>
                  <a:srgbClr val="666666"/>
                </a:solidFill>
                <a:latin typeface="Roboto"/>
                <a:ea typeface="Roboto"/>
                <a:cs typeface="Roboto"/>
                <a:sym typeface="Roboto"/>
              </a:rPr>
              <a:t>¿somos perfeccionistas? ¿o nos conformamos con un 5? Cuando hay un tema que nos interesa ¿procuramos buscar más información? ¿o nos basta con la información que disponemos?</a:t>
            </a:r>
            <a:endParaRPr b="0" i="0" sz="1300" u="none" cap="none" strike="noStrike">
              <a:solidFill>
                <a:srgbClr val="666666"/>
              </a:solidFill>
              <a:latin typeface="Roboto"/>
              <a:ea typeface="Roboto"/>
              <a:cs typeface="Roboto"/>
              <a:sym typeface="Roboto"/>
            </a:endParaRPr>
          </a:p>
        </p:txBody>
      </p:sp>
      <p:sp>
        <p:nvSpPr>
          <p:cNvPr id="263" name="Google Shape;263;g33757e717a5_0_219"/>
          <p:cNvSpPr/>
          <p:nvPr/>
        </p:nvSpPr>
        <p:spPr>
          <a:xfrm>
            <a:off x="1778025" y="3875425"/>
            <a:ext cx="4823700" cy="1075200"/>
          </a:xfrm>
          <a:prstGeom prst="wedgeRoundRectCallout">
            <a:avLst>
              <a:gd fmla="val -62691" name="adj1"/>
              <a:gd fmla="val -56885"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33757e717a5_0_219"/>
          <p:cNvSpPr txBox="1"/>
          <p:nvPr/>
        </p:nvSpPr>
        <p:spPr>
          <a:xfrm>
            <a:off x="1836625" y="3875425"/>
            <a:ext cx="48237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300" u="none" cap="none" strike="noStrike">
                <a:solidFill>
                  <a:srgbClr val="666666"/>
                </a:solidFill>
                <a:latin typeface="Roboto"/>
                <a:ea typeface="Roboto"/>
                <a:cs typeface="Roboto"/>
                <a:sym typeface="Roboto"/>
              </a:rPr>
              <a:t>En los trabajos en grupo </a:t>
            </a:r>
            <a:r>
              <a:rPr b="0" i="0" lang="es" sz="1300" u="none" cap="none" strike="noStrike">
                <a:solidFill>
                  <a:srgbClr val="666666"/>
                </a:solidFill>
                <a:latin typeface="Roboto"/>
                <a:ea typeface="Roboto"/>
                <a:cs typeface="Roboto"/>
                <a:sym typeface="Roboto"/>
              </a:rPr>
              <a:t>¿solemos proponer ideas? ¿nos cuesta encontrar ideas originales y por eso a veces no participamos? ¿o nos gusta ser creativos y buscar siempre la originalidad y mejora?</a:t>
            </a:r>
            <a:endParaRPr b="0" i="0" sz="1300" u="none" cap="none" strike="noStrike">
              <a:solidFill>
                <a:srgbClr val="666666"/>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8"/>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70" name="Google Shape;270;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1" name="Google Shape;271;p8"/>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pic>
        <p:nvPicPr>
          <p:cNvPr id="272" name="Google Shape;272;p8"/>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73" name="Google Shape;273;p8"/>
          <p:cNvPicPr preferRelativeResize="0"/>
          <p:nvPr/>
        </p:nvPicPr>
        <p:blipFill rotWithShape="1">
          <a:blip r:embed="rId6">
            <a:alphaModFix/>
          </a:blip>
          <a:srcRect b="0" l="0" r="0" t="0"/>
          <a:stretch/>
        </p:blipFill>
        <p:spPr>
          <a:xfrm>
            <a:off x="6891625" y="3260750"/>
            <a:ext cx="1251325" cy="1067850"/>
          </a:xfrm>
          <a:prstGeom prst="rect">
            <a:avLst/>
          </a:prstGeom>
          <a:noFill/>
          <a:ln>
            <a:noFill/>
          </a:ln>
        </p:spPr>
      </p:pic>
      <p:sp>
        <p:nvSpPr>
          <p:cNvPr id="274" name="Google Shape;274;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75" name="Google Shape;275;p8"/>
          <p:cNvSpPr txBox="1"/>
          <p:nvPr/>
        </p:nvSpPr>
        <p:spPr>
          <a:xfrm>
            <a:off x="144400" y="13002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¿Somos personas proactivas o reactivas?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276" name="Google Shape;276;p8"/>
          <p:cNvPicPr preferRelativeResize="0"/>
          <p:nvPr/>
        </p:nvPicPr>
        <p:blipFill rotWithShape="1">
          <a:blip r:embed="rId7">
            <a:alphaModFix/>
          </a:blip>
          <a:srcRect b="0" l="0" r="0" t="0"/>
          <a:stretch/>
        </p:blipFill>
        <p:spPr>
          <a:xfrm>
            <a:off x="395703" y="3787275"/>
            <a:ext cx="815300" cy="1111750"/>
          </a:xfrm>
          <a:prstGeom prst="rect">
            <a:avLst/>
          </a:prstGeom>
          <a:noFill/>
          <a:ln>
            <a:noFill/>
          </a:ln>
        </p:spPr>
      </p:pic>
      <p:sp>
        <p:nvSpPr>
          <p:cNvPr id="277" name="Google Shape;277;p8"/>
          <p:cNvSpPr txBox="1"/>
          <p:nvPr/>
        </p:nvSpPr>
        <p:spPr>
          <a:xfrm>
            <a:off x="1283501" y="3785750"/>
            <a:ext cx="5096700" cy="117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¿Considera que le ha ayudado en si trabajo tener una actitud abierta y proactiva?</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¿Cree que le ha ayudado a tener mejores oportunidades?</a:t>
            </a:r>
            <a:endParaRPr b="0" i="0" sz="1600" u="none" cap="none" strike="noStrike">
              <a:solidFill>
                <a:srgbClr val="434343"/>
              </a:solidFill>
              <a:latin typeface="Roboto"/>
              <a:ea typeface="Roboto"/>
              <a:cs typeface="Roboto"/>
              <a:sym typeface="Roboto"/>
            </a:endParaRPr>
          </a:p>
        </p:txBody>
      </p:sp>
      <p:pic>
        <p:nvPicPr>
          <p:cNvPr id="278" name="Google Shape;278;p8"/>
          <p:cNvPicPr preferRelativeResize="0"/>
          <p:nvPr/>
        </p:nvPicPr>
        <p:blipFill rotWithShape="1">
          <a:blip r:embed="rId8">
            <a:alphaModFix amt="25000"/>
          </a:blip>
          <a:srcRect b="0" l="0" r="0" t="0"/>
          <a:stretch/>
        </p:blipFill>
        <p:spPr>
          <a:xfrm>
            <a:off x="1189850" y="3785750"/>
            <a:ext cx="5096699" cy="1111749"/>
          </a:xfrm>
          <a:prstGeom prst="rect">
            <a:avLst/>
          </a:prstGeom>
          <a:noFill/>
          <a:ln>
            <a:noFill/>
          </a:ln>
        </p:spPr>
      </p:pic>
      <p:pic>
        <p:nvPicPr>
          <p:cNvPr id="279" name="Google Shape;279;p8"/>
          <p:cNvPicPr preferRelativeResize="0"/>
          <p:nvPr/>
        </p:nvPicPr>
        <p:blipFill rotWithShape="1">
          <a:blip r:embed="rId8">
            <a:alphaModFix amt="25000"/>
          </a:blip>
          <a:srcRect b="0" l="0" r="0" t="0"/>
          <a:stretch/>
        </p:blipFill>
        <p:spPr>
          <a:xfrm>
            <a:off x="479100" y="1933675"/>
            <a:ext cx="2613349" cy="362901"/>
          </a:xfrm>
          <a:prstGeom prst="rect">
            <a:avLst/>
          </a:prstGeom>
          <a:noFill/>
          <a:ln>
            <a:noFill/>
          </a:ln>
        </p:spPr>
      </p:pic>
      <p:sp>
        <p:nvSpPr>
          <p:cNvPr id="280" name="Google Shape;280;p8"/>
          <p:cNvSpPr txBox="1"/>
          <p:nvPr/>
        </p:nvSpPr>
        <p:spPr>
          <a:xfrm>
            <a:off x="489800" y="1933675"/>
            <a:ext cx="2613300" cy="164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Personas reactivas</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persona que generalmente no cuestiona, que se deja llevar por lo que dicen y deciden los demás, persona que cede el control y se mueve condicionado por las circunstancias.</a:t>
            </a:r>
            <a:endParaRPr b="0" i="0" sz="1300" u="none" cap="none" strike="noStrike">
              <a:solidFill>
                <a:srgbClr val="434343"/>
              </a:solidFill>
              <a:latin typeface="Roboto"/>
              <a:ea typeface="Roboto"/>
              <a:cs typeface="Roboto"/>
              <a:sym typeface="Roboto"/>
            </a:endParaRPr>
          </a:p>
        </p:txBody>
      </p:sp>
      <p:pic>
        <p:nvPicPr>
          <p:cNvPr id="281" name="Google Shape;281;p8"/>
          <p:cNvPicPr preferRelativeResize="0"/>
          <p:nvPr/>
        </p:nvPicPr>
        <p:blipFill rotWithShape="1">
          <a:blip r:embed="rId8">
            <a:alphaModFix amt="25000"/>
          </a:blip>
          <a:srcRect b="0" l="0" r="0" t="0"/>
          <a:stretch/>
        </p:blipFill>
        <p:spPr>
          <a:xfrm>
            <a:off x="3518650" y="1933675"/>
            <a:ext cx="2613349" cy="362901"/>
          </a:xfrm>
          <a:prstGeom prst="rect">
            <a:avLst/>
          </a:prstGeom>
          <a:noFill/>
          <a:ln>
            <a:noFill/>
          </a:ln>
        </p:spPr>
      </p:pic>
      <p:sp>
        <p:nvSpPr>
          <p:cNvPr id="282" name="Google Shape;282;p8"/>
          <p:cNvSpPr txBox="1"/>
          <p:nvPr/>
        </p:nvSpPr>
        <p:spPr>
          <a:xfrm>
            <a:off x="3529350" y="1933675"/>
            <a:ext cx="2613300" cy="144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Personas proactivas</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persona con iniciativa, que busca alternativas, su conducta es resultado de sus propias decisiones y se mueve impulsado por valores. </a:t>
            </a:r>
            <a:endParaRPr b="0" i="0" sz="1300" u="none" cap="none" strike="noStrike">
              <a:solidFill>
                <a:srgbClr val="434343"/>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375efb7e89_0_322"/>
          <p:cNvPicPr preferRelativeResize="0"/>
          <p:nvPr/>
        </p:nvPicPr>
        <p:blipFill rotWithShape="1">
          <a:blip r:embed="rId3">
            <a:alphaModFix/>
          </a:blip>
          <a:srcRect b="0" l="0" r="18407" t="0"/>
          <a:stretch/>
        </p:blipFill>
        <p:spPr>
          <a:xfrm>
            <a:off x="6868400" y="0"/>
            <a:ext cx="2297801" cy="4218860"/>
          </a:xfrm>
          <a:prstGeom prst="rect">
            <a:avLst/>
          </a:prstGeom>
          <a:noFill/>
          <a:ln>
            <a:noFill/>
          </a:ln>
        </p:spPr>
      </p:pic>
      <p:sp>
        <p:nvSpPr>
          <p:cNvPr id="288" name="Google Shape;288;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9" name="Google Shape;289;g3375efb7e89_0_322"/>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90" name="Google Shape;290;g3375efb7e89_0_322"/>
          <p:cNvSpPr txBox="1"/>
          <p:nvPr/>
        </p:nvSpPr>
        <p:spPr>
          <a:xfrm>
            <a:off x="144400" y="1224075"/>
            <a:ext cx="445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Equipos interdisciplinares </a:t>
            </a:r>
            <a:r>
              <a:rPr b="1" i="0" lang="es" sz="1200" u="none" cap="none" strike="noStrike">
                <a:solidFill>
                  <a:srgbClr val="FF1D25"/>
                </a:solidFill>
                <a:latin typeface="Oswald"/>
                <a:ea typeface="Oswald"/>
                <a:cs typeface="Oswald"/>
                <a:sym typeface="Oswald"/>
              </a:rPr>
              <a:t>(5 minutos)</a:t>
            </a:r>
            <a:endParaRPr b="1" i="0" sz="1800" u="none" cap="none" strike="noStrike">
              <a:solidFill>
                <a:srgbClr val="FF1D25"/>
              </a:solidFill>
              <a:latin typeface="Oswald"/>
              <a:ea typeface="Oswald"/>
              <a:cs typeface="Oswald"/>
              <a:sym typeface="Oswald"/>
            </a:endParaRPr>
          </a:p>
        </p:txBody>
      </p:sp>
      <p:pic>
        <p:nvPicPr>
          <p:cNvPr id="291" name="Google Shape;291;g3375efb7e89_0_322"/>
          <p:cNvPicPr preferRelativeResize="0"/>
          <p:nvPr/>
        </p:nvPicPr>
        <p:blipFill rotWithShape="1">
          <a:blip r:embed="rId5">
            <a:alphaModFix/>
          </a:blip>
          <a:srcRect b="0" l="0" r="0" t="0"/>
          <a:stretch/>
        </p:blipFill>
        <p:spPr>
          <a:xfrm rot="10800000">
            <a:off x="3562050" y="13"/>
            <a:ext cx="1862457" cy="578575"/>
          </a:xfrm>
          <a:prstGeom prst="rect">
            <a:avLst/>
          </a:prstGeom>
          <a:noFill/>
          <a:ln>
            <a:noFill/>
          </a:ln>
        </p:spPr>
      </p:pic>
      <p:sp>
        <p:nvSpPr>
          <p:cNvPr id="292" name="Google Shape;292;g3375efb7e89_0_322"/>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93" name="Google Shape;293;g3375efb7e89_0_322"/>
          <p:cNvPicPr preferRelativeResize="0"/>
          <p:nvPr/>
        </p:nvPicPr>
        <p:blipFill rotWithShape="1">
          <a:blip r:embed="rId6">
            <a:alphaModFix/>
          </a:blip>
          <a:srcRect b="0" l="0" r="0" t="0"/>
          <a:stretch/>
        </p:blipFill>
        <p:spPr>
          <a:xfrm>
            <a:off x="220600" y="2424600"/>
            <a:ext cx="1469674" cy="1585501"/>
          </a:xfrm>
          <a:prstGeom prst="rect">
            <a:avLst/>
          </a:prstGeom>
          <a:noFill/>
          <a:ln>
            <a:noFill/>
          </a:ln>
        </p:spPr>
      </p:pic>
      <p:sp>
        <p:nvSpPr>
          <p:cNvPr id="294" name="Google Shape;294;g3375efb7e89_0_322"/>
          <p:cNvSpPr/>
          <p:nvPr/>
        </p:nvSpPr>
        <p:spPr>
          <a:xfrm>
            <a:off x="1731825" y="2160000"/>
            <a:ext cx="4644900" cy="1131300"/>
          </a:xfrm>
          <a:prstGeom prst="wedgeRoundRectCallout">
            <a:avLst>
              <a:gd fmla="val -56270" name="adj1"/>
              <a:gd fmla="val 24943"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3375efb7e89_0_322"/>
          <p:cNvSpPr txBox="1"/>
          <p:nvPr/>
        </p:nvSpPr>
        <p:spPr>
          <a:xfrm>
            <a:off x="1777550" y="2162725"/>
            <a:ext cx="46449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Piensa en qué habilidades / cualidades se necesitan en un equipo de trabajo para cumplir este reto.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1" i="0" lang="es" sz="1400" u="none" cap="none" strike="noStrike">
                <a:solidFill>
                  <a:srgbClr val="666666"/>
                </a:solidFill>
                <a:latin typeface="Roboto"/>
                <a:ea typeface="Roboto"/>
                <a:cs typeface="Roboto"/>
                <a:sym typeface="Roboto"/>
              </a:rPr>
              <a:t>Te animo a que pongas en común las ideas con tus compañeros.</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296" name="Google Shape;296;g3375efb7e89_0_322"/>
          <p:cNvPicPr preferRelativeResize="0"/>
          <p:nvPr/>
        </p:nvPicPr>
        <p:blipFill rotWithShape="1">
          <a:blip r:embed="rId7">
            <a:alphaModFix/>
          </a:blip>
          <a:srcRect b="0" l="0" r="0" t="0"/>
          <a:stretch/>
        </p:blipFill>
        <p:spPr>
          <a:xfrm>
            <a:off x="6970626" y="2956850"/>
            <a:ext cx="1208319" cy="113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03" name="Google Shape;303;g33757e717a5_0_296"/>
          <p:cNvSpPr txBox="1"/>
          <p:nvPr/>
        </p:nvSpPr>
        <p:spPr>
          <a:xfrm>
            <a:off x="144400" y="1224075"/>
            <a:ext cx="445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Desarrollando la creatividad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04" name="Google Shape;304;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05" name="Google Shape;305;g33757e717a5_0_29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pic>
        <p:nvPicPr>
          <p:cNvPr id="306" name="Google Shape;306;g33757e717a5_0_296"/>
          <p:cNvPicPr preferRelativeResize="0"/>
          <p:nvPr/>
        </p:nvPicPr>
        <p:blipFill rotWithShape="1">
          <a:blip r:embed="rId5">
            <a:alphaModFix amt="25000"/>
          </a:blip>
          <a:srcRect b="0" l="0" r="0" t="0"/>
          <a:stretch/>
        </p:blipFill>
        <p:spPr>
          <a:xfrm>
            <a:off x="311025" y="1758475"/>
            <a:ext cx="1424650" cy="331150"/>
          </a:xfrm>
          <a:prstGeom prst="rect">
            <a:avLst/>
          </a:prstGeom>
          <a:noFill/>
          <a:ln>
            <a:noFill/>
          </a:ln>
        </p:spPr>
      </p:pic>
      <p:sp>
        <p:nvSpPr>
          <p:cNvPr id="307" name="Google Shape;307;g33757e717a5_0_296"/>
          <p:cNvSpPr txBox="1"/>
          <p:nvPr/>
        </p:nvSpPr>
        <p:spPr>
          <a:xfrm>
            <a:off x="395700" y="1758463"/>
            <a:ext cx="5880300" cy="84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Lluvia de ideas</a:t>
            </a:r>
            <a:r>
              <a:rPr b="0" i="0" lang="es" sz="1300" u="none" cap="none" strike="noStrike">
                <a:solidFill>
                  <a:srgbClr val="434343"/>
                </a:solidFill>
                <a:latin typeface="Roboto"/>
                <a:ea typeface="Roboto"/>
                <a:cs typeface="Roboto"/>
                <a:sym typeface="Roboto"/>
              </a:rPr>
              <a:t>: </a:t>
            </a:r>
            <a:endParaRPr b="0" i="0" sz="13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300" u="none" cap="none" strike="noStrike">
                <a:solidFill>
                  <a:srgbClr val="434343"/>
                </a:solidFill>
                <a:latin typeface="Roboto"/>
                <a:ea typeface="Roboto"/>
                <a:cs typeface="Roboto"/>
                <a:sym typeface="Roboto"/>
              </a:rPr>
              <a:t>En grupos debéis poneros en el lugar de la empresa de diseño y hacer una lluvia de ideas para buscar posibles soluciones al reto.</a:t>
            </a:r>
            <a:endParaRPr b="0" i="0" sz="1300" u="none" cap="none" strike="noStrike">
              <a:solidFill>
                <a:srgbClr val="434343"/>
              </a:solidFill>
              <a:latin typeface="Roboto"/>
              <a:ea typeface="Roboto"/>
              <a:cs typeface="Roboto"/>
              <a:sym typeface="Roboto"/>
            </a:endParaRPr>
          </a:p>
        </p:txBody>
      </p:sp>
      <p:sp>
        <p:nvSpPr>
          <p:cNvPr id="308" name="Google Shape;308;g33757e717a5_0_296"/>
          <p:cNvSpPr txBox="1"/>
          <p:nvPr/>
        </p:nvSpPr>
        <p:spPr>
          <a:xfrm>
            <a:off x="730250" y="2534775"/>
            <a:ext cx="4458300" cy="1185300"/>
          </a:xfrm>
          <a:prstGeom prst="rect">
            <a:avLst/>
          </a:prstGeom>
          <a:noFill/>
          <a:ln>
            <a:noFill/>
          </a:ln>
        </p:spPr>
        <p:txBody>
          <a:bodyPr anchorCtr="0" anchor="t" bIns="91425" lIns="91425" spcFirstLastPara="1" rIns="91425" wrap="square" tIns="91425">
            <a:spAutoFit/>
          </a:bodyPr>
          <a:lstStyle/>
          <a:p>
            <a:pPr indent="-304800" lvl="0" marL="457200" marR="0" rtl="0" algn="just">
              <a:lnSpc>
                <a:spcPct val="100000"/>
              </a:lnSpc>
              <a:spcBef>
                <a:spcPts val="500"/>
              </a:spcBef>
              <a:spcAft>
                <a:spcPts val="0"/>
              </a:spcAft>
              <a:buClr>
                <a:srgbClr val="000000"/>
              </a:buClr>
              <a:buSzPts val="1200"/>
              <a:buFont typeface="Roboto"/>
              <a:buChar char="★"/>
            </a:pPr>
            <a:r>
              <a:rPr b="0" i="0" lang="es" sz="1300" u="none" cap="none" strike="noStrike">
                <a:solidFill>
                  <a:srgbClr val="434343"/>
                </a:solidFill>
                <a:latin typeface="Roboto"/>
                <a:ea typeface="Roboto"/>
                <a:cs typeface="Roboto"/>
                <a:sym typeface="Roboto"/>
              </a:rPr>
              <a:t>¿Creéis que la creatividad es importante en las profesiones STEM?</a:t>
            </a:r>
            <a:endParaRPr b="0" i="0" sz="1300" u="none" cap="none" strike="noStrike">
              <a:solidFill>
                <a:srgbClr val="434343"/>
              </a:solidFill>
              <a:latin typeface="Roboto"/>
              <a:ea typeface="Roboto"/>
              <a:cs typeface="Roboto"/>
              <a:sym typeface="Roboto"/>
            </a:endParaRPr>
          </a:p>
          <a:p>
            <a:pPr indent="-304800" lvl="0" marL="457200" marR="0" rtl="0" algn="just">
              <a:lnSpc>
                <a:spcPct val="100000"/>
              </a:lnSpc>
              <a:spcBef>
                <a:spcPts val="0"/>
              </a:spcBef>
              <a:spcAft>
                <a:spcPts val="0"/>
              </a:spcAft>
              <a:buClr>
                <a:schemeClr val="dk1"/>
              </a:buClr>
              <a:buSzPts val="1200"/>
              <a:buFont typeface="Roboto"/>
              <a:buChar char="★"/>
            </a:pPr>
            <a:r>
              <a:rPr b="0" i="0" lang="es" sz="1300" u="none" cap="none" strike="noStrike">
                <a:solidFill>
                  <a:srgbClr val="434343"/>
                </a:solidFill>
                <a:latin typeface="Roboto"/>
                <a:ea typeface="Roboto"/>
                <a:cs typeface="Roboto"/>
                <a:sym typeface="Roboto"/>
              </a:rPr>
              <a:t>¿Creéis que los grupos interdisciplinares y heterogéneos son más eficientes para este tipo de retos? ¿por qué?</a:t>
            </a:r>
            <a:endParaRPr b="0" i="0" sz="1400" u="none" cap="none" strike="noStrike">
              <a:solidFill>
                <a:srgbClr val="000000"/>
              </a:solidFill>
              <a:latin typeface="Arial"/>
              <a:ea typeface="Arial"/>
              <a:cs typeface="Arial"/>
              <a:sym typeface="Arial"/>
            </a:endParaRPr>
          </a:p>
        </p:txBody>
      </p:sp>
      <p:pic>
        <p:nvPicPr>
          <p:cNvPr id="309" name="Google Shape;309;g33757e717a5_0_296"/>
          <p:cNvPicPr preferRelativeResize="0"/>
          <p:nvPr/>
        </p:nvPicPr>
        <p:blipFill rotWithShape="1">
          <a:blip r:embed="rId6">
            <a:alphaModFix/>
          </a:blip>
          <a:srcRect b="0" l="0" r="0" t="0"/>
          <a:stretch/>
        </p:blipFill>
        <p:spPr>
          <a:xfrm>
            <a:off x="395703" y="3787275"/>
            <a:ext cx="815300" cy="1111750"/>
          </a:xfrm>
          <a:prstGeom prst="rect">
            <a:avLst/>
          </a:prstGeom>
          <a:noFill/>
          <a:ln>
            <a:noFill/>
          </a:ln>
        </p:spPr>
      </p:pic>
      <p:sp>
        <p:nvSpPr>
          <p:cNvPr id="310" name="Google Shape;310;g33757e717a5_0_296"/>
          <p:cNvSpPr txBox="1"/>
          <p:nvPr/>
        </p:nvSpPr>
        <p:spPr>
          <a:xfrm>
            <a:off x="1283501" y="3785750"/>
            <a:ext cx="5096700" cy="117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¿En su trabajo colabora con profesionales de otros ámbitos?</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¿Considera que es enriquecedor contar con diferentes perfiles a la hora de generar soluciones?</a:t>
            </a:r>
            <a:endParaRPr b="0" i="0" sz="1400" u="none" cap="none" strike="noStrike">
              <a:solidFill>
                <a:srgbClr val="434343"/>
              </a:solidFill>
              <a:latin typeface="Roboto"/>
              <a:ea typeface="Roboto"/>
              <a:cs typeface="Roboto"/>
              <a:sym typeface="Roboto"/>
            </a:endParaRPr>
          </a:p>
        </p:txBody>
      </p:sp>
      <p:pic>
        <p:nvPicPr>
          <p:cNvPr id="311" name="Google Shape;311;g33757e717a5_0_296"/>
          <p:cNvPicPr preferRelativeResize="0"/>
          <p:nvPr/>
        </p:nvPicPr>
        <p:blipFill rotWithShape="1">
          <a:blip r:embed="rId5">
            <a:alphaModFix amt="25000"/>
          </a:blip>
          <a:srcRect b="0" l="0" r="0" t="0"/>
          <a:stretch/>
        </p:blipFill>
        <p:spPr>
          <a:xfrm>
            <a:off x="1196300" y="3787300"/>
            <a:ext cx="5096699" cy="1111749"/>
          </a:xfrm>
          <a:prstGeom prst="rect">
            <a:avLst/>
          </a:prstGeom>
          <a:noFill/>
          <a:ln>
            <a:noFill/>
          </a:ln>
        </p:spPr>
      </p:pic>
      <p:pic>
        <p:nvPicPr>
          <p:cNvPr id="312" name="Google Shape;312;g33757e717a5_0_296"/>
          <p:cNvPicPr preferRelativeResize="0"/>
          <p:nvPr/>
        </p:nvPicPr>
        <p:blipFill rotWithShape="1">
          <a:blip r:embed="rId7">
            <a:alphaModFix/>
          </a:blip>
          <a:srcRect b="0" l="0" r="18407" t="0"/>
          <a:stretch/>
        </p:blipFill>
        <p:spPr>
          <a:xfrm>
            <a:off x="6868400" y="0"/>
            <a:ext cx="2297801" cy="4218860"/>
          </a:xfrm>
          <a:prstGeom prst="rect">
            <a:avLst/>
          </a:prstGeom>
          <a:noFill/>
          <a:ln>
            <a:noFill/>
          </a:ln>
        </p:spPr>
      </p:pic>
      <p:pic>
        <p:nvPicPr>
          <p:cNvPr id="313" name="Google Shape;313;g33757e717a5_0_296"/>
          <p:cNvPicPr preferRelativeResize="0"/>
          <p:nvPr/>
        </p:nvPicPr>
        <p:blipFill rotWithShape="1">
          <a:blip r:embed="rId8">
            <a:alphaModFix/>
          </a:blip>
          <a:srcRect b="0" l="0" r="0" t="0"/>
          <a:stretch/>
        </p:blipFill>
        <p:spPr>
          <a:xfrm>
            <a:off x="6942299" y="2740474"/>
            <a:ext cx="1005775" cy="142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p1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20" name="Google Shape;320;p10"/>
          <p:cNvSpPr txBox="1"/>
          <p:nvPr/>
        </p:nvSpPr>
        <p:spPr>
          <a:xfrm>
            <a:off x="144400" y="1300275"/>
            <a:ext cx="594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Ampliar la mirada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sp>
        <p:nvSpPr>
          <p:cNvPr id="321" name="Google Shape;321;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Buscar otra perspectiva: </a:t>
            </a:r>
            <a:endParaRPr b="0" i="0" sz="2400" u="none" cap="none" strike="noStrike">
              <a:solidFill>
                <a:srgbClr val="666666"/>
              </a:solidFill>
              <a:latin typeface="Oswald"/>
              <a:ea typeface="Oswald"/>
              <a:cs typeface="Oswald"/>
              <a:sym typeface="Oswald"/>
            </a:endParaRPr>
          </a:p>
        </p:txBody>
      </p:sp>
      <p:pic>
        <p:nvPicPr>
          <p:cNvPr id="322" name="Google Shape;322;p10"/>
          <p:cNvPicPr preferRelativeResize="0"/>
          <p:nvPr/>
        </p:nvPicPr>
        <p:blipFill rotWithShape="1">
          <a:blip r:embed="rId4">
            <a:alphaModFix amt="25000"/>
          </a:blip>
          <a:srcRect b="0" l="0" r="0" t="0"/>
          <a:stretch/>
        </p:blipFill>
        <p:spPr>
          <a:xfrm>
            <a:off x="311025" y="1910875"/>
            <a:ext cx="4716075" cy="331150"/>
          </a:xfrm>
          <a:prstGeom prst="rect">
            <a:avLst/>
          </a:prstGeom>
          <a:noFill/>
          <a:ln>
            <a:noFill/>
          </a:ln>
        </p:spPr>
      </p:pic>
      <p:sp>
        <p:nvSpPr>
          <p:cNvPr id="323" name="Google Shape;323;p10"/>
          <p:cNvSpPr txBox="1"/>
          <p:nvPr/>
        </p:nvSpPr>
        <p:spPr>
          <a:xfrm>
            <a:off x="395700" y="1910875"/>
            <a:ext cx="4631400" cy="244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300" u="none" cap="none" strike="noStrike">
                <a:solidFill>
                  <a:srgbClr val="434343"/>
                </a:solidFill>
                <a:latin typeface="Roboto"/>
                <a:ea typeface="Roboto"/>
                <a:cs typeface="Roboto"/>
                <a:sym typeface="Roboto"/>
              </a:rPr>
              <a:t>Análisis de las soluciones: los 6 sombreros de pensar</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50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Además de generar ideas originales para resolver problemas, en los equipos profesionales también hay que ampliar la mirada y </a:t>
            </a:r>
            <a:r>
              <a:rPr b="1" i="0" lang="es" sz="1300" u="none" cap="none" strike="noStrike">
                <a:solidFill>
                  <a:srgbClr val="434343"/>
                </a:solidFill>
                <a:latin typeface="Roboto"/>
                <a:ea typeface="Roboto"/>
                <a:cs typeface="Roboto"/>
                <a:sym typeface="Roboto"/>
              </a:rPr>
              <a:t>analizar las ideas desde diferentes perspectivas</a:t>
            </a:r>
            <a:r>
              <a:rPr b="0" i="0" lang="es" sz="1300" u="none" cap="none" strike="noStrike">
                <a:solidFill>
                  <a:srgbClr val="434343"/>
                </a:solidFill>
                <a:latin typeface="Roboto"/>
                <a:ea typeface="Roboto"/>
                <a:cs typeface="Roboto"/>
                <a:sym typeface="Roboto"/>
              </a:rPr>
              <a:t>.</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Cada miembro del grupo asumirá un </a:t>
            </a:r>
            <a:r>
              <a:rPr b="1" i="0" lang="es" sz="1300" u="none" cap="none" strike="noStrike">
                <a:solidFill>
                  <a:srgbClr val="434343"/>
                </a:solidFill>
                <a:latin typeface="Roboto"/>
                <a:ea typeface="Roboto"/>
                <a:cs typeface="Roboto"/>
                <a:sym typeface="Roboto"/>
              </a:rPr>
              <a:t>rol </a:t>
            </a:r>
            <a:r>
              <a:rPr b="0" i="0" lang="es" sz="1300" u="none" cap="none" strike="noStrike">
                <a:solidFill>
                  <a:srgbClr val="434343"/>
                </a:solidFill>
                <a:latin typeface="Roboto"/>
                <a:ea typeface="Roboto"/>
                <a:cs typeface="Roboto"/>
                <a:sym typeface="Roboto"/>
              </a:rPr>
              <a:t>(según los colores de los sombreros).</a:t>
            </a:r>
            <a:endParaRPr b="0" i="0" sz="1300" u="none" cap="none" strike="noStrike">
              <a:solidFill>
                <a:srgbClr val="434343"/>
              </a:solidFill>
              <a:latin typeface="Roboto"/>
              <a:ea typeface="Roboto"/>
              <a:cs typeface="Roboto"/>
              <a:sym typeface="Roboto"/>
            </a:endParaRPr>
          </a:p>
          <a:p>
            <a:pPr indent="-311150" lvl="0" marL="457200" marR="0" rtl="0" algn="l">
              <a:lnSpc>
                <a:spcPct val="100000"/>
              </a:lnSpc>
              <a:spcBef>
                <a:spcPts val="0"/>
              </a:spcBef>
              <a:spcAft>
                <a:spcPts val="0"/>
              </a:spcAft>
              <a:buClr>
                <a:srgbClr val="434343"/>
              </a:buClr>
              <a:buSzPts val="1300"/>
              <a:buFont typeface="Roboto"/>
              <a:buChar char="★"/>
            </a:pPr>
            <a:r>
              <a:rPr b="0" i="0" lang="es" sz="1300" u="none" cap="none" strike="noStrike">
                <a:solidFill>
                  <a:srgbClr val="434343"/>
                </a:solidFill>
                <a:latin typeface="Roboto"/>
                <a:ea typeface="Roboto"/>
                <a:cs typeface="Roboto"/>
                <a:sym typeface="Roboto"/>
              </a:rPr>
              <a:t>En la discusión se trata de que se analicen diversas ideas de diseño para resolver el reto planteado, y que cada miembro del grupo participe en esa discusión interpretando el rol del sombrero que le haya tocado.</a:t>
            </a:r>
            <a:endParaRPr b="0" i="0" sz="1300" u="none" cap="none" strike="noStrike">
              <a:solidFill>
                <a:srgbClr val="434343"/>
              </a:solidFill>
              <a:latin typeface="Roboto"/>
              <a:ea typeface="Roboto"/>
              <a:cs typeface="Roboto"/>
              <a:sym typeface="Roboto"/>
            </a:endParaRPr>
          </a:p>
        </p:txBody>
      </p:sp>
      <p:pic>
        <p:nvPicPr>
          <p:cNvPr id="324" name="Google Shape;324;p10"/>
          <p:cNvPicPr preferRelativeResize="0"/>
          <p:nvPr/>
        </p:nvPicPr>
        <p:blipFill rotWithShape="1">
          <a:blip r:embed="rId5">
            <a:alphaModFix/>
          </a:blip>
          <a:srcRect b="0" l="0" r="0" t="0"/>
          <a:stretch/>
        </p:blipFill>
        <p:spPr>
          <a:xfrm>
            <a:off x="5824975" y="237100"/>
            <a:ext cx="2753901" cy="3931167"/>
          </a:xfrm>
          <a:prstGeom prst="rect">
            <a:avLst/>
          </a:prstGeom>
          <a:noFill/>
          <a:ln>
            <a:noFill/>
          </a:ln>
          <a:effectLst>
            <a:outerShdw blurRad="57150" rotWithShape="0" algn="bl" dir="5400000" dist="19050">
              <a:srgbClr val="000000">
                <a:alpha val="49411"/>
              </a:srgbClr>
            </a:outerShdw>
          </a:effectLst>
        </p:spPr>
      </p:pic>
      <p:sp>
        <p:nvSpPr>
          <p:cNvPr id="325" name="Google Shape;325;p10"/>
          <p:cNvSpPr txBox="1"/>
          <p:nvPr/>
        </p:nvSpPr>
        <p:spPr>
          <a:xfrm>
            <a:off x="5824975" y="4254525"/>
            <a:ext cx="2754000" cy="780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0" i="0" lang="es" sz="1800" u="none" cap="none" strike="noStrike">
                <a:solidFill>
                  <a:srgbClr val="FF1D25"/>
                </a:solidFill>
                <a:latin typeface="Oswald"/>
                <a:ea typeface="Oswald"/>
                <a:cs typeface="Oswald"/>
                <a:sym typeface="Oswald"/>
              </a:rPr>
              <a:t>FICHA DE LOS 6 SOMBRERO DE PENSAR</a:t>
            </a:r>
            <a:endParaRPr b="0" i="0" sz="1200" u="none" cap="none" strike="noStrike">
              <a:solidFill>
                <a:srgbClr val="000000"/>
              </a:solidFill>
              <a:latin typeface="Arial"/>
              <a:ea typeface="Arial"/>
              <a:cs typeface="Arial"/>
              <a:sym typeface="Arial"/>
            </a:endParaRPr>
          </a:p>
        </p:txBody>
      </p:sp>
      <p:pic>
        <p:nvPicPr>
          <p:cNvPr id="326" name="Google Shape;326;p10"/>
          <p:cNvPicPr preferRelativeResize="0"/>
          <p:nvPr/>
        </p:nvPicPr>
        <p:blipFill rotWithShape="1">
          <a:blip r:embed="rId6">
            <a:alphaModFix/>
          </a:blip>
          <a:srcRect b="0" l="0" r="0" t="0"/>
          <a:stretch/>
        </p:blipFill>
        <p:spPr>
          <a:xfrm>
            <a:off x="2414821" y="-4"/>
            <a:ext cx="772100" cy="572725"/>
          </a:xfrm>
          <a:prstGeom prst="rect">
            <a:avLst/>
          </a:prstGeom>
          <a:noFill/>
          <a:ln>
            <a:noFill/>
          </a:ln>
        </p:spPr>
      </p:pic>
      <p:sp>
        <p:nvSpPr>
          <p:cNvPr id="327" name="Google Shape;327;p10"/>
          <p:cNvSpPr/>
          <p:nvPr/>
        </p:nvSpPr>
        <p:spPr>
          <a:xfrm>
            <a:off x="1991575" y="4379600"/>
            <a:ext cx="3130800" cy="362100"/>
          </a:xfrm>
          <a:prstGeom prst="roundRect">
            <a:avLst>
              <a:gd fmla="val 16667" name="adj"/>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1D25"/>
              </a:solidFill>
              <a:latin typeface="Arial"/>
              <a:ea typeface="Arial"/>
              <a:cs typeface="Arial"/>
              <a:sym typeface="Arial"/>
            </a:endParaRPr>
          </a:p>
        </p:txBody>
      </p:sp>
      <p:sp>
        <p:nvSpPr>
          <p:cNvPr id="328" name="Google Shape;328;p10"/>
          <p:cNvSpPr txBox="1"/>
          <p:nvPr/>
        </p:nvSpPr>
        <p:spPr>
          <a:xfrm>
            <a:off x="2125075" y="4360550"/>
            <a:ext cx="290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FFFFFF"/>
                </a:solidFill>
                <a:latin typeface="Roboto"/>
                <a:ea typeface="Roboto"/>
                <a:cs typeface="Roboto"/>
                <a:sym typeface="Roboto"/>
              </a:rPr>
              <a:t>Ver descripción de los sombreros</a:t>
            </a:r>
            <a:endParaRPr b="1" i="0" sz="1400" u="none" cap="none" strike="noStrike">
              <a:solidFill>
                <a:srgbClr val="FFFFFF"/>
              </a:solidFill>
              <a:latin typeface="Roboto"/>
              <a:ea typeface="Roboto"/>
              <a:cs typeface="Roboto"/>
              <a:sym typeface="Roboto"/>
            </a:endParaRPr>
          </a:p>
        </p:txBody>
      </p:sp>
      <p:pic>
        <p:nvPicPr>
          <p:cNvPr id="329" name="Google Shape;329;p10"/>
          <p:cNvPicPr preferRelativeResize="0"/>
          <p:nvPr/>
        </p:nvPicPr>
        <p:blipFill rotWithShape="1">
          <a:blip r:embed="rId7">
            <a:alphaModFix/>
          </a:blip>
          <a:srcRect b="0" l="0" r="0" t="0"/>
          <a:stretch/>
        </p:blipFill>
        <p:spPr>
          <a:xfrm flipH="1">
            <a:off x="1876350" y="4600363"/>
            <a:ext cx="334150" cy="32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