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guide id="2" pos="2880">
          <p15:clr>
            <a:srgbClr val="000000"/>
          </p15:clr>
        </p15:guide>
      </p15:sldGuideLst>
    </p:ext>
    <p:ext uri="GoogleSlidesCustomDataVersion2">
      <go:slidesCustomData xmlns:go="http://customooxmlschemas.google.com/" r:id="rId27" roundtripDataSignature="AMtx7mjQ/PRlj5uW88gPMElXeyb6U5is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277970-4C6F-4F27-8C91-4F4846F4CFAE}">
  <a:tblStyle styleId="{AD277970-4C6F-4F27-8C91-4F4846F4CFA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375efb7e89_0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379bae8620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379bae8620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57e717a5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57e717a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3757e717a5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379bae8620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3379bae8620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3757e717a5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379bae8620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3379bae8620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379bae8620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379bae8620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9.png"/><Relationship Id="rId11" Type="http://schemas.openxmlformats.org/officeDocument/2006/relationships/image" Target="../media/image2.png"/><Relationship Id="rId10" Type="http://schemas.openxmlformats.org/officeDocument/2006/relationships/image" Target="../media/image3.jp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0.jpg"/><Relationship Id="rId8"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6"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22.pn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27.jp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4.png"/><Relationship Id="rId5" Type="http://schemas.openxmlformats.org/officeDocument/2006/relationships/image" Target="../media/image17.jpg"/><Relationship Id="rId6" Type="http://schemas.openxmlformats.org/officeDocument/2006/relationships/image" Target="../media/image50.png"/><Relationship Id="rId7" Type="http://schemas.openxmlformats.org/officeDocument/2006/relationships/image" Target="../media/image49.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7.jpg"/><Relationship Id="rId9" Type="http://schemas.openxmlformats.org/officeDocument/2006/relationships/image" Target="../media/image59.png"/><Relationship Id="rId5" Type="http://schemas.openxmlformats.org/officeDocument/2006/relationships/image" Target="../media/image51.png"/><Relationship Id="rId6" Type="http://schemas.openxmlformats.org/officeDocument/2006/relationships/image" Target="../media/image60.png"/><Relationship Id="rId7" Type="http://schemas.openxmlformats.org/officeDocument/2006/relationships/hyperlink" Target="https://youtu.be/xH-9nWaqpws" TargetMode="External"/><Relationship Id="rId8" Type="http://schemas.openxmlformats.org/officeDocument/2006/relationships/hyperlink" Target="https://youtu.be/pJvJo1mxVA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52.png"/><Relationship Id="rId6" Type="http://schemas.openxmlformats.org/officeDocument/2006/relationships/image" Target="../media/image43.png"/><Relationship Id="rId7"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55.png"/><Relationship Id="rId6" Type="http://schemas.openxmlformats.org/officeDocument/2006/relationships/image" Target="../media/image23.png"/><Relationship Id="rId7" Type="http://schemas.openxmlformats.org/officeDocument/2006/relationships/image" Target="../media/image62.png"/><Relationship Id="rId8" Type="http://schemas.openxmlformats.org/officeDocument/2006/relationships/image" Target="../media/image56.png"/></Relationships>
</file>

<file path=ppt/slides/_rels/slide14.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22.png"/><Relationship Id="rId12"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27.jp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17.jpg"/><Relationship Id="rId6"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4.png"/><Relationship Id="rId9"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31.jpg"/><Relationship Id="rId7" Type="http://schemas.openxmlformats.org/officeDocument/2006/relationships/hyperlink" Target="http://fodey.com" TargetMode="External"/><Relationship Id="rId8"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7.jpg"/><Relationship Id="rId5" Type="http://schemas.openxmlformats.org/officeDocument/2006/relationships/image" Target="../media/image4.png"/><Relationship Id="rId6" Type="http://schemas.openxmlformats.org/officeDocument/2006/relationships/image" Target="../media/image39.png"/><Relationship Id="rId7" Type="http://schemas.openxmlformats.org/officeDocument/2006/relationships/image" Target="../media/image35.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39.png"/><Relationship Id="rId6" Type="http://schemas.openxmlformats.org/officeDocument/2006/relationships/image" Target="../media/image24.png"/><Relationship Id="rId7" Type="http://schemas.openxmlformats.org/officeDocument/2006/relationships/image" Target="../media/image47.png"/><Relationship Id="rId8"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4.png"/><Relationship Id="rId5"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7.jpg"/><Relationship Id="rId5" Type="http://schemas.openxmlformats.org/officeDocument/2006/relationships/image" Target="../media/image32.png"/><Relationship Id="rId6" Type="http://schemas.openxmlformats.org/officeDocument/2006/relationships/image" Target="../media/image38.png"/><Relationship Id="rId7"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7.jpg"/><Relationship Id="rId9" Type="http://schemas.openxmlformats.org/officeDocument/2006/relationships/image" Target="../media/image46.png"/><Relationship Id="rId5" Type="http://schemas.openxmlformats.org/officeDocument/2006/relationships/image" Target="../media/image30.png"/><Relationship Id="rId6" Type="http://schemas.openxmlformats.org/officeDocument/2006/relationships/image" Target="../media/image24.png"/><Relationship Id="rId7" Type="http://schemas.openxmlformats.org/officeDocument/2006/relationships/image" Target="../media/image44.png"/><Relationship Id="rId8"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7950" y="1640825"/>
            <a:ext cx="2881500" cy="15973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1" i="0" lang="es" sz="3400" u="none" cap="none" strike="noStrike">
                <a:solidFill>
                  <a:schemeClr val="dk2"/>
                </a:solidFill>
                <a:latin typeface="Oswald"/>
                <a:ea typeface="Oswald"/>
                <a:cs typeface="Oswald"/>
                <a:sym typeface="Oswald"/>
              </a:rPr>
              <a:t>Kolore guztietako lanbideak</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1" l="10829" r="6313" t="5875"/>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194" name="Google Shape;194;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5" name="Google Shape;195;p4"/>
          <p:cNvPicPr preferRelativeResize="0"/>
          <p:nvPr/>
        </p:nvPicPr>
        <p:blipFill rotWithShape="1">
          <a:blip r:embed="rId11">
            <a:alphaModFix/>
          </a:blip>
          <a:srcRect b="5996" l="30294" r="36419" t="0"/>
          <a:stretch/>
        </p:blipFill>
        <p:spPr>
          <a:xfrm>
            <a:off x="6807675" y="750"/>
            <a:ext cx="2336323" cy="4397075"/>
          </a:xfrm>
          <a:prstGeom prst="rect">
            <a:avLst/>
          </a:prstGeom>
          <a:noFill/>
          <a:ln>
            <a:noFill/>
          </a:ln>
        </p:spPr>
      </p:pic>
      <p:pic>
        <p:nvPicPr>
          <p:cNvPr id="196" name="Google Shape;196;p4"/>
          <p:cNvPicPr preferRelativeResize="0"/>
          <p:nvPr/>
        </p:nvPicPr>
        <p:blipFill rotWithShape="1">
          <a:blip r:embed="rId12">
            <a:alphaModFix/>
          </a:blip>
          <a:srcRect b="0" l="0" r="0" t="0"/>
          <a:stretch/>
        </p:blipFill>
        <p:spPr>
          <a:xfrm>
            <a:off x="3376250" y="716925"/>
            <a:ext cx="5052524" cy="2881526"/>
          </a:xfrm>
          <a:prstGeom prst="rect">
            <a:avLst/>
          </a:prstGeom>
          <a:noFill/>
          <a:ln>
            <a:noFill/>
          </a:ln>
        </p:spPr>
      </p:pic>
      <p:sp>
        <p:nvSpPr>
          <p:cNvPr id="197" name="Google Shape;197;p4"/>
          <p:cNvSpPr txBox="1"/>
          <p:nvPr/>
        </p:nvSpPr>
        <p:spPr>
          <a:xfrm>
            <a:off x="4742052" y="4298598"/>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7" name="Google Shape;327;g3375efb7e89_0_32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28" name="Google Shape;328;g3375efb7e89_0_322"/>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pic>
        <p:nvPicPr>
          <p:cNvPr id="329" name="Google Shape;329;g3375efb7e89_0_322"/>
          <p:cNvPicPr preferRelativeResize="0"/>
          <p:nvPr/>
        </p:nvPicPr>
        <p:blipFill rotWithShape="1">
          <a:blip r:embed="rId5">
            <a:alphaModFix/>
          </a:blip>
          <a:srcRect b="5996" l="30294" r="36419" t="0"/>
          <a:stretch/>
        </p:blipFill>
        <p:spPr>
          <a:xfrm>
            <a:off x="6807675" y="750"/>
            <a:ext cx="2336323" cy="4397075"/>
          </a:xfrm>
          <a:prstGeom prst="rect">
            <a:avLst/>
          </a:prstGeom>
          <a:noFill/>
          <a:ln>
            <a:noFill/>
          </a:ln>
        </p:spPr>
      </p:pic>
      <p:pic>
        <p:nvPicPr>
          <p:cNvPr id="330" name="Google Shape;330;g3375efb7e89_0_322"/>
          <p:cNvPicPr preferRelativeResize="0"/>
          <p:nvPr/>
        </p:nvPicPr>
        <p:blipFill rotWithShape="1">
          <a:blip r:embed="rId6">
            <a:alphaModFix/>
          </a:blip>
          <a:srcRect b="0" l="0" r="0" t="0"/>
          <a:stretch/>
        </p:blipFill>
        <p:spPr>
          <a:xfrm>
            <a:off x="6862375" y="3100025"/>
            <a:ext cx="1219275" cy="1219275"/>
          </a:xfrm>
          <a:prstGeom prst="rect">
            <a:avLst/>
          </a:prstGeom>
          <a:noFill/>
          <a:ln>
            <a:noFill/>
          </a:ln>
        </p:spPr>
      </p:pic>
      <p:sp>
        <p:nvSpPr>
          <p:cNvPr id="331" name="Google Shape;331;g3375efb7e89_0_322"/>
          <p:cNvSpPr txBox="1"/>
          <p:nvPr/>
        </p:nvSpPr>
        <p:spPr>
          <a:xfrm>
            <a:off x="362588" y="1436486"/>
            <a:ext cx="6079200" cy="2123628"/>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rPr b="0" i="0" lang="es" sz="1400" u="none" cap="none" strike="noStrike">
                <a:solidFill>
                  <a:srgbClr val="666666"/>
                </a:solidFill>
                <a:latin typeface="Roboto"/>
                <a:ea typeface="Roboto"/>
                <a:cs typeface="Roboto"/>
                <a:sym typeface="Roboto"/>
              </a:rPr>
              <a:t>Azterlaneko grafikoetako zirkulu bakoitzak okupazio, ofizio edo lanbide bat adierazten du, bertan lan egiten duten emakumeen ehunekoaren arabera. Datuak Espainiakoak dira</a:t>
            </a:r>
            <a:r>
              <a:rPr b="0" i="0" lang="es" sz="1800" u="none" cap="none" strike="noStrike">
                <a:solidFill>
                  <a:srgbClr val="000000"/>
                </a:solidFill>
                <a:latin typeface="Calibri"/>
                <a:ea typeface="Calibri"/>
                <a:cs typeface="Calibri"/>
                <a:sym typeface="Calibri"/>
              </a:rPr>
              <a:t>.</a:t>
            </a:r>
            <a:endParaRPr b="0" i="0" sz="1400" u="none" cap="none" strike="noStrike">
              <a:solidFill>
                <a:srgbClr val="6666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0" lvl="0" marL="630000" marR="0" rtl="0" algn="l">
              <a:lnSpc>
                <a:spcPct val="100000"/>
              </a:lnSpc>
              <a:spcBef>
                <a:spcPts val="0"/>
              </a:spcBef>
              <a:spcAft>
                <a:spcPts val="0"/>
              </a:spcAft>
              <a:buClr>
                <a:srgbClr val="000000"/>
              </a:buClr>
              <a:buSzPts val="1400"/>
              <a:buFont typeface="Arial"/>
              <a:buNone/>
            </a:pPr>
            <a:r>
              <a:rPr b="0" i="0" lang="es" sz="1400" u="sng" cap="none" strike="noStrike">
                <a:solidFill>
                  <a:srgbClr val="FF1D25"/>
                </a:solidFill>
                <a:latin typeface="Roboto"/>
                <a:ea typeface="Roboto"/>
                <a:cs typeface="Roboto"/>
                <a:sym typeface="Roboto"/>
              </a:rPr>
              <a:t>Baliabidea</a:t>
            </a:r>
            <a:endParaRPr b="0" i="0" sz="1400" u="none" cap="none" strike="noStrike">
              <a:solidFill>
                <a:srgbClr val="FF1D25"/>
              </a:solidFill>
              <a:latin typeface="Roboto"/>
              <a:ea typeface="Roboto"/>
              <a:cs typeface="Roboto"/>
              <a:sym typeface="Roboto"/>
            </a:endParaRPr>
          </a:p>
          <a:p>
            <a:pPr indent="0" lvl="0" marL="630000" marR="0" rtl="0" algn="l">
              <a:lnSpc>
                <a:spcPct val="100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Estatistikako Institutu Nazionalaren azterketa</a:t>
            </a:r>
            <a:r>
              <a:rPr b="0" i="0" lang="es" sz="1400" u="none" cap="none" strike="noStrike">
                <a:solidFill>
                  <a:srgbClr val="495057"/>
                </a:solidFill>
                <a:latin typeface="Roboto"/>
                <a:ea typeface="Roboto"/>
                <a:cs typeface="Roboto"/>
                <a:sym typeface="Roboto"/>
              </a:rPr>
              <a:t>.</a:t>
            </a:r>
            <a:endParaRPr b="1" i="0" sz="1400" u="none" cap="none" strike="noStrike">
              <a:solidFill>
                <a:srgbClr val="666666"/>
              </a:solidFill>
              <a:latin typeface="Roboto"/>
              <a:ea typeface="Roboto"/>
              <a:cs typeface="Roboto"/>
              <a:sym typeface="Roboto"/>
            </a:endParaRPr>
          </a:p>
          <a:p>
            <a:pPr indent="0" lvl="0" marL="630000" marR="0" rtl="0" algn="l">
              <a:lnSpc>
                <a:spcPct val="100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Azterlan horrek Espainiako lanbide maskulinizatuenak eta feminizatuenak zein diren erakusten du.  </a:t>
            </a:r>
            <a:endParaRPr/>
          </a:p>
        </p:txBody>
      </p:sp>
      <p:sp>
        <p:nvSpPr>
          <p:cNvPr id="332" name="Google Shape;332;g3375efb7e89_0_322"/>
          <p:cNvSpPr/>
          <p:nvPr/>
        </p:nvSpPr>
        <p:spPr>
          <a:xfrm>
            <a:off x="362588" y="2599313"/>
            <a:ext cx="478800" cy="651600"/>
          </a:xfrm>
          <a:prstGeom prst="rect">
            <a:avLst/>
          </a:prstGeom>
          <a:solidFill>
            <a:srgbClr val="FF1D25"/>
          </a:solidFill>
          <a:ln cap="flat" cmpd="sng" w="9525">
            <a:solidFill>
              <a:srgbClr val="FF1D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3" name="Google Shape;333;g3375efb7e89_0_322"/>
          <p:cNvPicPr preferRelativeResize="0"/>
          <p:nvPr/>
        </p:nvPicPr>
        <p:blipFill rotWithShape="1">
          <a:blip r:embed="rId7">
            <a:alphaModFix/>
          </a:blip>
          <a:srcRect b="0" l="0" r="0" t="0"/>
          <a:stretch/>
        </p:blipFill>
        <p:spPr>
          <a:xfrm>
            <a:off x="500225" y="2908150"/>
            <a:ext cx="309050" cy="309050"/>
          </a:xfrm>
          <a:prstGeom prst="rect">
            <a:avLst/>
          </a:prstGeom>
          <a:noFill/>
          <a:ln>
            <a:noFill/>
          </a:ln>
        </p:spPr>
      </p:pic>
      <p:sp>
        <p:nvSpPr>
          <p:cNvPr id="334" name="Google Shape;334;g3375efb7e89_0_322"/>
          <p:cNvSpPr/>
          <p:nvPr/>
        </p:nvSpPr>
        <p:spPr>
          <a:xfrm>
            <a:off x="1858050" y="3594375"/>
            <a:ext cx="4700700" cy="1397400"/>
          </a:xfrm>
          <a:prstGeom prst="wedgeRoundRectCallout">
            <a:avLst>
              <a:gd fmla="val -55069" name="adj1"/>
              <a:gd fmla="val 11035"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5" name="Google Shape;335;g3375efb7e89_0_322"/>
          <p:cNvPicPr preferRelativeResize="0"/>
          <p:nvPr/>
        </p:nvPicPr>
        <p:blipFill rotWithShape="1">
          <a:blip r:embed="rId8">
            <a:alphaModFix/>
          </a:blip>
          <a:srcRect b="0" l="0" r="0" t="0"/>
          <a:stretch/>
        </p:blipFill>
        <p:spPr>
          <a:xfrm>
            <a:off x="500225" y="3639000"/>
            <a:ext cx="1218374" cy="1397426"/>
          </a:xfrm>
          <a:prstGeom prst="rect">
            <a:avLst/>
          </a:prstGeom>
          <a:noFill/>
          <a:ln>
            <a:noFill/>
          </a:ln>
        </p:spPr>
      </p:pic>
      <p:sp>
        <p:nvSpPr>
          <p:cNvPr id="336" name="Google Shape;336;g3375efb7e89_0_322"/>
          <p:cNvSpPr txBox="1"/>
          <p:nvPr/>
        </p:nvSpPr>
        <p:spPr>
          <a:xfrm>
            <a:off x="1922550" y="3562800"/>
            <a:ext cx="4507200" cy="142343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Aurreko jardueran, gizon-emakumeak lanbide-arloen arabera banatu dituzue. </a:t>
            </a:r>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Zuen banaketa horrek ba al du antzekotasunik datu errealek erakusten dutenarekin?</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Harritu al zaituztete lanbideren bateko emaitzek?</a:t>
            </a:r>
            <a:endParaRPr b="0" i="0" sz="1400" u="none" cap="none" strike="noStrike">
              <a:solidFill>
                <a:srgbClr val="666666"/>
              </a:solidFill>
              <a:latin typeface="Roboto"/>
              <a:ea typeface="Roboto"/>
              <a:cs typeface="Roboto"/>
              <a:sym typeface="Roboto"/>
            </a:endParaRPr>
          </a:p>
        </p:txBody>
      </p:sp>
      <p:sp>
        <p:nvSpPr>
          <p:cNvPr id="337" name="Google Shape;337;g3375efb7e89_0_322"/>
          <p:cNvSpPr txBox="1"/>
          <p:nvPr/>
        </p:nvSpPr>
        <p:spPr>
          <a:xfrm>
            <a:off x="260200" y="834164"/>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38" name="Google Shape;338;g3375efb7e89_0_322"/>
          <p:cNvSpPr txBox="1"/>
          <p:nvPr/>
        </p:nvSpPr>
        <p:spPr>
          <a:xfrm>
            <a:off x="260200" y="1160452"/>
            <a:ext cx="6464919" cy="52575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800" u="none" cap="none" strike="noStrike">
                <a:solidFill>
                  <a:srgbClr val="FF1D25"/>
                </a:solidFill>
                <a:latin typeface="Oswald"/>
                <a:ea typeface="Oswald"/>
                <a:cs typeface="Oswald"/>
                <a:sym typeface="Oswald"/>
              </a:rPr>
              <a:t>4. Urratsa: Errealitatea aztertzea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379bae8620_0_1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4" name="Google Shape;344;g3379bae8620_0_1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45" name="Google Shape;345;g3379bae8620_0_110"/>
          <p:cNvPicPr preferRelativeResize="0"/>
          <p:nvPr/>
        </p:nvPicPr>
        <p:blipFill rotWithShape="1">
          <a:blip r:embed="rId4">
            <a:alphaModFix/>
          </a:blip>
          <a:srcRect b="5996" l="30294" r="36419" t="0"/>
          <a:stretch/>
        </p:blipFill>
        <p:spPr>
          <a:xfrm>
            <a:off x="6807675" y="750"/>
            <a:ext cx="2336323" cy="4397075"/>
          </a:xfrm>
          <a:prstGeom prst="rect">
            <a:avLst/>
          </a:prstGeom>
          <a:noFill/>
          <a:ln>
            <a:noFill/>
          </a:ln>
        </p:spPr>
      </p:pic>
      <p:pic>
        <p:nvPicPr>
          <p:cNvPr id="346" name="Google Shape;346;g3379bae8620_0_110"/>
          <p:cNvPicPr preferRelativeResize="0"/>
          <p:nvPr/>
        </p:nvPicPr>
        <p:blipFill rotWithShape="1">
          <a:blip r:embed="rId5">
            <a:alphaModFix/>
          </a:blip>
          <a:srcRect b="0" l="0" r="0" t="0"/>
          <a:stretch/>
        </p:blipFill>
        <p:spPr>
          <a:xfrm flipH="1">
            <a:off x="4700286" y="317018"/>
            <a:ext cx="1772728" cy="945175"/>
          </a:xfrm>
          <a:prstGeom prst="rect">
            <a:avLst/>
          </a:prstGeom>
          <a:noFill/>
          <a:ln>
            <a:noFill/>
          </a:ln>
        </p:spPr>
      </p:pic>
      <p:pic>
        <p:nvPicPr>
          <p:cNvPr id="347" name="Google Shape;347;g3379bae8620_0_110"/>
          <p:cNvPicPr preferRelativeResize="0"/>
          <p:nvPr/>
        </p:nvPicPr>
        <p:blipFill rotWithShape="1">
          <a:blip r:embed="rId6">
            <a:alphaModFix/>
          </a:blip>
          <a:srcRect b="0" l="0" r="0" t="0"/>
          <a:stretch/>
        </p:blipFill>
        <p:spPr>
          <a:xfrm>
            <a:off x="6909375" y="3550226"/>
            <a:ext cx="1124600" cy="755949"/>
          </a:xfrm>
          <a:prstGeom prst="rect">
            <a:avLst/>
          </a:prstGeom>
          <a:noFill/>
          <a:ln>
            <a:noFill/>
          </a:ln>
        </p:spPr>
      </p:pic>
      <p:sp>
        <p:nvSpPr>
          <p:cNvPr id="348" name="Google Shape;348;g3379bae8620_0_110"/>
          <p:cNvSpPr txBox="1"/>
          <p:nvPr/>
        </p:nvSpPr>
        <p:spPr>
          <a:xfrm>
            <a:off x="566286" y="1604363"/>
            <a:ext cx="4134000" cy="923299"/>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s" sz="1400" u="none" cap="none" strike="noStrike">
                <a:solidFill>
                  <a:srgbClr val="FF1D25"/>
                </a:solidFill>
                <a:latin typeface="Roboto"/>
                <a:ea typeface="Roboto"/>
                <a:cs typeface="Roboto"/>
                <a:sym typeface="Roboto"/>
              </a:rPr>
              <a:t>Bideo</a:t>
            </a:r>
            <a:r>
              <a:rPr b="0" i="0" lang="es" sz="1400" u="none" cap="none" strike="noStrike">
                <a:solidFill>
                  <a:schemeClr val="dk1"/>
                </a:solidFill>
                <a:latin typeface="Roboto"/>
                <a:ea typeface="Roboto"/>
                <a:cs typeface="Roboto"/>
                <a:sym typeface="Roboto"/>
              </a:rPr>
              <a:t>: </a:t>
            </a:r>
            <a:r>
              <a:rPr b="0" i="0" lang="es" sz="1400" u="sng" cap="none" strike="noStrike">
                <a:solidFill>
                  <a:schemeClr val="accent5"/>
                </a:solidFill>
                <a:latin typeface="Roboto"/>
                <a:ea typeface="Roboto"/>
                <a:cs typeface="Roboto"/>
                <a:sym typeface="Roboto"/>
                <a:hlinkClick r:id="rId7">
                  <a:extLst>
                    <a:ext uri="{A12FA001-AC4F-418D-AE19-62706E023703}">
                      <ahyp:hlinkClr val="tx"/>
                    </a:ext>
                  </a:extLst>
                </a:hlinkClick>
              </a:rPr>
              <a:t>“Always like a girl”</a:t>
            </a:r>
            <a:endParaRPr b="0" i="0" sz="14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400"/>
              <a:buFont typeface="Arial"/>
              <a:buNone/>
            </a:pPr>
            <a:r>
              <a:rPr b="0" i="0" lang="es" sz="1400" u="none" cap="none" strike="noStrike">
                <a:solidFill>
                  <a:srgbClr val="FF1D25"/>
                </a:solidFill>
                <a:latin typeface="Roboto"/>
                <a:ea typeface="Roboto"/>
                <a:cs typeface="Roboto"/>
                <a:sym typeface="Roboto"/>
              </a:rPr>
              <a:t>Bideo</a:t>
            </a:r>
            <a:r>
              <a:rPr b="0" i="0" lang="es" sz="1400" u="none" cap="none" strike="noStrike">
                <a:solidFill>
                  <a:schemeClr val="dk1"/>
                </a:solidFill>
                <a:latin typeface="Roboto"/>
                <a:ea typeface="Roboto"/>
                <a:cs typeface="Roboto"/>
                <a:sym typeface="Roboto"/>
              </a:rPr>
              <a:t>: </a:t>
            </a:r>
            <a:r>
              <a:rPr b="0" i="0" lang="es" sz="1400" u="sng" cap="none" strike="noStrike">
                <a:solidFill>
                  <a:schemeClr val="accent5"/>
                </a:solidFill>
                <a:latin typeface="Roboto"/>
                <a:ea typeface="Roboto"/>
                <a:cs typeface="Roboto"/>
                <a:sym typeface="Roboto"/>
                <a:hlinkClick r:id="rId8">
                  <a:extLst>
                    <a:ext uri="{A12FA001-AC4F-418D-AE19-62706E023703}">
                      <ahyp:hlinkClr val="tx"/>
                    </a:ext>
                  </a:extLst>
                </a:hlinkClick>
              </a:rPr>
              <a:t>“Inspirando al futuro sin estereotipos”</a:t>
            </a:r>
            <a:endParaRPr b="0" i="0" sz="1400" u="none" cap="none" strike="noStrike">
              <a:solidFill>
                <a:srgbClr val="000000"/>
              </a:solidFill>
              <a:latin typeface="Arial"/>
              <a:ea typeface="Arial"/>
              <a:cs typeface="Arial"/>
              <a:sym typeface="Arial"/>
            </a:endParaRPr>
          </a:p>
        </p:txBody>
      </p:sp>
      <p:sp>
        <p:nvSpPr>
          <p:cNvPr id="349" name="Google Shape;349;g3379bae8620_0_110"/>
          <p:cNvSpPr/>
          <p:nvPr/>
        </p:nvSpPr>
        <p:spPr>
          <a:xfrm>
            <a:off x="96835" y="2633975"/>
            <a:ext cx="4808915" cy="2357700"/>
          </a:xfrm>
          <a:prstGeom prst="wedgeRoundRectCallout">
            <a:avLst>
              <a:gd fmla="val 63838" name="adj1"/>
              <a:gd fmla="val 1020"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3379bae8620_0_110"/>
          <p:cNvSpPr txBox="1"/>
          <p:nvPr/>
        </p:nvSpPr>
        <p:spPr>
          <a:xfrm>
            <a:off x="218319" y="2644241"/>
            <a:ext cx="4507200" cy="256791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Nola sentitzen gara bideoak ikusi ondoren?</a:t>
            </a:r>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Antzeko zer esaldi edo ideia estereotipatu ezagutzen edo entzun ditugu?</a:t>
            </a:r>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Zer egin behar dugu iruzkin horien aurrean edo egoera estereotipatuak ikusten ditugunean?</a:t>
            </a:r>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Badugu askatasunik gure lanbidea aukeratzeko? </a:t>
            </a:r>
            <a:endParaRPr b="0" i="0" sz="1400" u="none" cap="none" strike="noStrike">
              <a:solidFill>
                <a:srgbClr val="666666"/>
              </a:solidFill>
              <a:latin typeface="Roboto"/>
              <a:ea typeface="Roboto"/>
              <a:cs typeface="Roboto"/>
              <a:sym typeface="Roboto"/>
            </a:endParaRPr>
          </a:p>
          <a:p>
            <a:pPr indent="0" lvl="0" marL="0" marR="0" rtl="0" algn="just">
              <a:lnSpc>
                <a:spcPct val="107000"/>
              </a:lnSpc>
              <a:spcBef>
                <a:spcPts val="0"/>
              </a:spcBef>
              <a:spcAft>
                <a:spcPts val="0"/>
              </a:spcAft>
              <a:buNone/>
            </a:pPr>
            <a:r>
              <a:rPr b="0" i="0" lang="es" sz="1400" u="none" cap="none" strike="noStrike">
                <a:solidFill>
                  <a:srgbClr val="666666"/>
                </a:solidFill>
                <a:latin typeface="Roboto"/>
                <a:ea typeface="Roboto"/>
                <a:cs typeface="Roboto"/>
                <a:sym typeface="Roboto"/>
              </a:rPr>
              <a:t>Zerk mugatzen du gure aukeraketa?</a:t>
            </a:r>
            <a:endParaRPr/>
          </a:p>
          <a:p>
            <a:pPr indent="0" lvl="0" marL="0" marR="0" rtl="0" algn="just">
              <a:lnSpc>
                <a:spcPct val="107000"/>
              </a:lnSpc>
              <a:spcBef>
                <a:spcPts val="800"/>
              </a:spcBef>
              <a:spcAft>
                <a:spcPts val="800"/>
              </a:spcAft>
              <a:buNone/>
            </a:pPr>
            <a:r>
              <a:rPr b="0" i="0" lang="es" sz="1400" u="none" cap="none" strike="noStrike">
                <a:solidFill>
                  <a:srgbClr val="666666"/>
                </a:solidFill>
                <a:latin typeface="Roboto"/>
                <a:ea typeface="Roboto"/>
                <a:cs typeface="Roboto"/>
                <a:sym typeface="Roboto"/>
              </a:rPr>
              <a:t>Zer irizpide jotzen ditugu garrantzitsutzat aukeraketa egiteko?</a:t>
            </a:r>
            <a:endParaRPr b="0" i="0" sz="1400" u="none" cap="none" strike="noStrike">
              <a:solidFill>
                <a:srgbClr val="666666"/>
              </a:solidFill>
              <a:latin typeface="Roboto"/>
              <a:ea typeface="Roboto"/>
              <a:cs typeface="Roboto"/>
              <a:sym typeface="Roboto"/>
            </a:endParaRPr>
          </a:p>
        </p:txBody>
      </p:sp>
      <p:pic>
        <p:nvPicPr>
          <p:cNvPr id="351" name="Google Shape;351;g3379bae8620_0_110"/>
          <p:cNvPicPr preferRelativeResize="0"/>
          <p:nvPr/>
        </p:nvPicPr>
        <p:blipFill rotWithShape="1">
          <a:blip r:embed="rId9">
            <a:alphaModFix/>
          </a:blip>
          <a:srcRect b="0" l="0" r="0" t="0"/>
          <a:stretch/>
        </p:blipFill>
        <p:spPr>
          <a:xfrm flipH="1">
            <a:off x="5086238" y="2918550"/>
            <a:ext cx="1419722" cy="1656601"/>
          </a:xfrm>
          <a:prstGeom prst="rect">
            <a:avLst/>
          </a:prstGeom>
          <a:noFill/>
          <a:ln>
            <a:noFill/>
          </a:ln>
        </p:spPr>
      </p:pic>
      <p:sp>
        <p:nvSpPr>
          <p:cNvPr id="352" name="Google Shape;352;g3379bae8620_0_110"/>
          <p:cNvSpPr txBox="1"/>
          <p:nvPr/>
        </p:nvSpPr>
        <p:spPr>
          <a:xfrm>
            <a:off x="177900" y="810782"/>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53" name="Google Shape;353;g3379bae8620_0_110"/>
          <p:cNvSpPr txBox="1"/>
          <p:nvPr/>
        </p:nvSpPr>
        <p:spPr>
          <a:xfrm>
            <a:off x="177900" y="1137070"/>
            <a:ext cx="6464919" cy="52575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800" u="none" cap="none" strike="noStrike">
                <a:solidFill>
                  <a:srgbClr val="FF1D25"/>
                </a:solidFill>
                <a:latin typeface="Oswald"/>
                <a:ea typeface="Oswald"/>
                <a:cs typeface="Oswald"/>
                <a:sym typeface="Oswald"/>
              </a:rPr>
              <a:t>5. Urratsa: Lanbideek ez dute generorik  </a:t>
            </a:r>
            <a:r>
              <a:rPr b="1" i="0" lang="es" sz="1200" u="none" cap="none" strike="noStrike">
                <a:solidFill>
                  <a:srgbClr val="FF1D25"/>
                </a:solidFill>
                <a:latin typeface="Oswald"/>
                <a:ea typeface="Oswald"/>
                <a:cs typeface="Oswald"/>
                <a:sym typeface="Oswald"/>
              </a:rPr>
              <a:t>(10 minutu)</a:t>
            </a:r>
            <a:endParaRPr b="1" i="0" sz="1200" u="none" cap="none" strike="noStrike">
              <a:solidFill>
                <a:srgbClr val="FF1D25"/>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10"/>
          <p:cNvPicPr preferRelativeResize="0"/>
          <p:nvPr/>
        </p:nvPicPr>
        <p:blipFill rotWithShape="1">
          <a:blip r:embed="rId3">
            <a:alphaModFix/>
          </a:blip>
          <a:srcRect b="5996" l="30294" r="36419" t="0"/>
          <a:stretch/>
        </p:blipFill>
        <p:spPr>
          <a:xfrm>
            <a:off x="6807675" y="750"/>
            <a:ext cx="2336323" cy="4397075"/>
          </a:xfrm>
          <a:prstGeom prst="rect">
            <a:avLst/>
          </a:prstGeom>
          <a:noFill/>
          <a:ln>
            <a:noFill/>
          </a:ln>
        </p:spPr>
      </p:pic>
      <p:sp>
        <p:nvSpPr>
          <p:cNvPr id="359" name="Google Shape;359;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0" name="Google Shape;360;p10"/>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61" name="Google Shape;361;p10"/>
          <p:cNvSpPr/>
          <p:nvPr/>
        </p:nvSpPr>
        <p:spPr>
          <a:xfrm>
            <a:off x="1729700" y="1794375"/>
            <a:ext cx="4969200" cy="1043700"/>
          </a:xfrm>
          <a:prstGeom prst="wedgeRoundRectCallout">
            <a:avLst>
              <a:gd fmla="val -55046" name="adj1"/>
              <a:gd fmla="val 44845"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0"/>
          <p:cNvSpPr txBox="1"/>
          <p:nvPr/>
        </p:nvSpPr>
        <p:spPr>
          <a:xfrm>
            <a:off x="1702419" y="1775362"/>
            <a:ext cx="4997900" cy="117567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es" sz="1400" u="none" cap="none" strike="noStrike">
                <a:solidFill>
                  <a:srgbClr val="495057"/>
                </a:solidFill>
                <a:latin typeface="Roboto"/>
                <a:ea typeface="Roboto"/>
                <a:cs typeface="Roboto"/>
                <a:sym typeface="Roboto"/>
              </a:rPr>
              <a:t>“</a:t>
            </a:r>
            <a:r>
              <a:rPr b="1" i="0" lang="es" sz="1400" u="none" cap="none" strike="noStrike">
                <a:solidFill>
                  <a:srgbClr val="666666"/>
                </a:solidFill>
                <a:latin typeface="Roboto"/>
                <a:ea typeface="Roboto"/>
                <a:cs typeface="Roboto"/>
                <a:sym typeface="Roboto"/>
              </a:rPr>
              <a:t>Genero estereotipoen aurkako dekalogoa” </a:t>
            </a:r>
            <a:r>
              <a:rPr b="0" i="0" lang="es" sz="1400" u="none" cap="none" strike="noStrike">
                <a:solidFill>
                  <a:srgbClr val="666666"/>
                </a:solidFill>
                <a:latin typeface="Roboto"/>
                <a:ea typeface="Roboto"/>
                <a:cs typeface="Roboto"/>
                <a:sym typeface="Roboto"/>
              </a:rPr>
              <a:t>egin zenezakete. Horretarako, hainbat eremutan gertatzen diren egoerak </a:t>
            </a:r>
            <a:endParaRPr/>
          </a:p>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pentsa ditzakezue, hala nola eskola/ikastetxea, familia edo </a:t>
            </a:r>
            <a:r>
              <a:rPr b="0" i="0" lang="es" sz="1400" u="none" cap="none" strike="noStrike">
                <a:solidFill>
                  <a:srgbClr val="495057"/>
                </a:solidFill>
                <a:latin typeface="Roboto"/>
                <a:ea typeface="Roboto"/>
                <a:cs typeface="Roboto"/>
                <a:sym typeface="Roboto"/>
              </a:rPr>
              <a:t>mundu profesionala.</a:t>
            </a:r>
            <a:endParaRPr b="0" i="0" sz="1400" u="none" cap="none" strike="noStrike">
              <a:solidFill>
                <a:srgbClr val="666666"/>
              </a:solidFill>
              <a:latin typeface="Roboto"/>
              <a:ea typeface="Roboto"/>
              <a:cs typeface="Roboto"/>
              <a:sym typeface="Roboto"/>
            </a:endParaRPr>
          </a:p>
        </p:txBody>
      </p:sp>
      <p:pic>
        <p:nvPicPr>
          <p:cNvPr id="363" name="Google Shape;363;p10"/>
          <p:cNvPicPr preferRelativeResize="0"/>
          <p:nvPr/>
        </p:nvPicPr>
        <p:blipFill rotWithShape="1">
          <a:blip r:embed="rId5">
            <a:alphaModFix/>
          </a:blip>
          <a:srcRect b="0" l="0" r="0" t="0"/>
          <a:stretch/>
        </p:blipFill>
        <p:spPr>
          <a:xfrm>
            <a:off x="6901066" y="3447713"/>
            <a:ext cx="906644" cy="907475"/>
          </a:xfrm>
          <a:prstGeom prst="rect">
            <a:avLst/>
          </a:prstGeom>
          <a:noFill/>
          <a:ln>
            <a:noFill/>
          </a:ln>
        </p:spPr>
      </p:pic>
      <p:sp>
        <p:nvSpPr>
          <p:cNvPr id="364" name="Google Shape;364;p10"/>
          <p:cNvSpPr/>
          <p:nvPr/>
        </p:nvSpPr>
        <p:spPr>
          <a:xfrm>
            <a:off x="946975" y="3287675"/>
            <a:ext cx="4116300" cy="1330500"/>
          </a:xfrm>
          <a:prstGeom prst="wedgeRoundRectCallout">
            <a:avLst>
              <a:gd fmla="val 56987" name="adj1"/>
              <a:gd fmla="val -25868"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0"/>
          <p:cNvSpPr txBox="1"/>
          <p:nvPr/>
        </p:nvSpPr>
        <p:spPr>
          <a:xfrm>
            <a:off x="1002275" y="3256500"/>
            <a:ext cx="4116300" cy="2517069"/>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300"/>
              <a:buFont typeface="Arial"/>
              <a:buNone/>
            </a:pPr>
            <a:r>
              <a:rPr b="0" i="0" lang="es" sz="1400" u="none" cap="none" strike="noStrike">
                <a:solidFill>
                  <a:srgbClr val="495057"/>
                </a:solidFill>
                <a:latin typeface="Roboto"/>
                <a:ea typeface="Roboto"/>
                <a:cs typeface="Roboto"/>
                <a:sym typeface="Roboto"/>
              </a:rPr>
              <a:t>Halaber, lanbideen PLANETAK aztertzera animatzen zaituztegu, zer lan produktibo eta zein erreproduktibo kontsideratzen diren aztertzeko edo gizon eta emakumeen presentzia handiagoa zein den eta zergatik hausnartzeko.</a:t>
            </a:r>
            <a:endParaRPr b="0" i="0" sz="1400" u="none" cap="none" strike="noStrike">
              <a:solidFill>
                <a:srgbClr val="495057"/>
              </a:solidFill>
              <a:latin typeface="Roboto"/>
              <a:ea typeface="Roboto"/>
              <a:cs typeface="Roboto"/>
              <a:sym typeface="Roboto"/>
            </a:endParaRPr>
          </a:p>
        </p:txBody>
      </p:sp>
      <p:pic>
        <p:nvPicPr>
          <p:cNvPr id="366" name="Google Shape;366;p10"/>
          <p:cNvPicPr preferRelativeResize="0"/>
          <p:nvPr/>
        </p:nvPicPr>
        <p:blipFill rotWithShape="1">
          <a:blip r:embed="rId6">
            <a:alphaModFix/>
          </a:blip>
          <a:srcRect b="0" l="0" r="0" t="0"/>
          <a:stretch/>
        </p:blipFill>
        <p:spPr>
          <a:xfrm>
            <a:off x="58050" y="1782050"/>
            <a:ext cx="1398713" cy="1703549"/>
          </a:xfrm>
          <a:prstGeom prst="rect">
            <a:avLst/>
          </a:prstGeom>
          <a:noFill/>
          <a:ln>
            <a:noFill/>
          </a:ln>
        </p:spPr>
      </p:pic>
      <p:pic>
        <p:nvPicPr>
          <p:cNvPr id="367" name="Google Shape;367;p10"/>
          <p:cNvPicPr preferRelativeResize="0"/>
          <p:nvPr/>
        </p:nvPicPr>
        <p:blipFill rotWithShape="1">
          <a:blip r:embed="rId7">
            <a:alphaModFix/>
          </a:blip>
          <a:srcRect b="0" l="0" r="0" t="0"/>
          <a:stretch/>
        </p:blipFill>
        <p:spPr>
          <a:xfrm flipH="1">
            <a:off x="5333295" y="3100425"/>
            <a:ext cx="1259667" cy="1703551"/>
          </a:xfrm>
          <a:prstGeom prst="rect">
            <a:avLst/>
          </a:prstGeom>
          <a:noFill/>
          <a:ln>
            <a:noFill/>
          </a:ln>
        </p:spPr>
      </p:pic>
      <p:sp>
        <p:nvSpPr>
          <p:cNvPr id="368" name="Google Shape;368;p10"/>
          <p:cNvSpPr txBox="1"/>
          <p:nvPr/>
        </p:nvSpPr>
        <p:spPr>
          <a:xfrm>
            <a:off x="260200" y="80637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69" name="Google Shape;369;p10"/>
          <p:cNvSpPr txBox="1"/>
          <p:nvPr/>
        </p:nvSpPr>
        <p:spPr>
          <a:xfrm>
            <a:off x="260200" y="1132667"/>
            <a:ext cx="6464919" cy="52575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800" u="none" cap="none" strike="noStrike">
                <a:solidFill>
                  <a:srgbClr val="FF1D25"/>
                </a:solidFill>
                <a:latin typeface="Oswald"/>
                <a:ea typeface="Oswald"/>
                <a:cs typeface="Oswald"/>
                <a:sym typeface="Oswald"/>
              </a:rPr>
              <a:t>5. Urratsa: Lanbideek ez dute generorik  </a:t>
            </a:r>
            <a:r>
              <a:rPr b="1" i="0" lang="es" sz="1200" u="none" cap="none" strike="noStrike">
                <a:solidFill>
                  <a:srgbClr val="FF1D25"/>
                </a:solidFill>
                <a:latin typeface="Oswald"/>
                <a:ea typeface="Oswald"/>
                <a:cs typeface="Oswald"/>
                <a:sym typeface="Oswald"/>
              </a:rPr>
              <a:t>(10 minutu)</a:t>
            </a:r>
            <a:endParaRPr b="1" i="0" sz="1200" u="none" cap="none" strike="noStrike">
              <a:solidFill>
                <a:srgbClr val="FF1D25"/>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16"/>
          <p:cNvPicPr preferRelativeResize="0"/>
          <p:nvPr/>
        </p:nvPicPr>
        <p:blipFill rotWithShape="1">
          <a:blip r:embed="rId3">
            <a:alphaModFix/>
          </a:blip>
          <a:srcRect b="5996" l="30294" r="36419" t="0"/>
          <a:stretch/>
        </p:blipFill>
        <p:spPr>
          <a:xfrm>
            <a:off x="6807675" y="750"/>
            <a:ext cx="2336323" cy="4397075"/>
          </a:xfrm>
          <a:prstGeom prst="rect">
            <a:avLst/>
          </a:prstGeom>
          <a:noFill/>
          <a:ln>
            <a:noFill/>
          </a:ln>
        </p:spPr>
      </p:pic>
      <p:sp>
        <p:nvSpPr>
          <p:cNvPr id="375" name="Google Shape;375;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400" u="none" cap="none" strike="noStrike">
                <a:solidFill>
                  <a:srgbClr val="666666"/>
                </a:solidFill>
                <a:latin typeface="Oswald"/>
                <a:ea typeface="Oswald"/>
                <a:cs typeface="Oswald"/>
                <a:sym typeface="Oswald"/>
              </a:rPr>
              <a:t>GAUZATZEKO GOMENDIOAK:</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76" name="Google Shape;376;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7" name="Google Shape;377;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78" name="Google Shape;378;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1" name="Google Shape;381;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82" name="Google Shape;382;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83" name="Google Shape;383;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84" name="Google Shape;384;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
        <p:nvSpPr>
          <p:cNvPr id="385" name="Google Shape;385;p16"/>
          <p:cNvSpPr txBox="1"/>
          <p:nvPr/>
        </p:nvSpPr>
        <p:spPr>
          <a:xfrm>
            <a:off x="505994" y="1724944"/>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Interneterako konexioa duzula, bideoak ikusteko</a:t>
            </a:r>
            <a:endParaRPr b="0" i="0" sz="1400" u="none" cap="none" strike="noStrike">
              <a:solidFill>
                <a:srgbClr val="666666"/>
              </a:solidFill>
              <a:latin typeface="Roboto"/>
              <a:ea typeface="Roboto"/>
              <a:cs typeface="Roboto"/>
              <a:sym typeface="Roboto"/>
            </a:endParaRPr>
          </a:p>
        </p:txBody>
      </p:sp>
      <p:sp>
        <p:nvSpPr>
          <p:cNvPr id="386" name="Google Shape;386;p16"/>
          <p:cNvSpPr txBox="1"/>
          <p:nvPr/>
        </p:nvSpPr>
        <p:spPr>
          <a:xfrm>
            <a:off x="856500" y="2702253"/>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Errespeta itzazu ikasgelan laguntzen zaituzten STEM profesionalak.</a:t>
            </a:r>
            <a:endParaRPr b="0" i="0" sz="1400" u="none" cap="none" strike="noStrike">
              <a:solidFill>
                <a:srgbClr val="666666"/>
              </a:solidFill>
              <a:latin typeface="Roboto"/>
              <a:ea typeface="Roboto"/>
              <a:cs typeface="Roboto"/>
              <a:sym typeface="Roboto"/>
            </a:endParaRPr>
          </a:p>
        </p:txBody>
      </p:sp>
      <p:sp>
        <p:nvSpPr>
          <p:cNvPr id="387" name="Google Shape;387;p16"/>
          <p:cNvSpPr txBox="1"/>
          <p:nvPr/>
        </p:nvSpPr>
        <p:spPr>
          <a:xfrm>
            <a:off x="306644" y="3738967"/>
            <a:ext cx="5043600" cy="68015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Sortu errespetu eta babes giro bat zure taldean, non pertsona guztiak eroso sentituko diren beren ideiak partekatuz.</a:t>
            </a:r>
            <a:endParaRPr b="0" i="0" sz="1400" u="none" cap="none" strike="noStrike">
              <a:solidFill>
                <a:srgbClr val="666666"/>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preencoded.png" id="392" name="Google Shape;392;p1"/>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393" name="Google Shape;393;p1"/>
          <p:cNvSpPr txBox="1"/>
          <p:nvPr/>
        </p:nvSpPr>
        <p:spPr>
          <a:xfrm>
            <a:off x="267950" y="1640825"/>
            <a:ext cx="2881500" cy="15973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1" i="0" lang="es" sz="3400" u="none" cap="none" strike="noStrike">
                <a:solidFill>
                  <a:schemeClr val="dk2"/>
                </a:solidFill>
                <a:latin typeface="Oswald"/>
                <a:ea typeface="Oswald"/>
                <a:cs typeface="Oswald"/>
                <a:sym typeface="Oswald"/>
              </a:rPr>
              <a:t>Kolore guztietako lanbideak</a:t>
            </a:r>
            <a:endParaRPr b="1" i="0" sz="3400" u="none" cap="none" strike="noStrike">
              <a:solidFill>
                <a:schemeClr val="dk2"/>
              </a:solidFill>
              <a:latin typeface="Oswald"/>
              <a:ea typeface="Oswald"/>
              <a:cs typeface="Oswald"/>
              <a:sym typeface="Oswald"/>
            </a:endParaRPr>
          </a:p>
        </p:txBody>
      </p:sp>
      <p:pic>
        <p:nvPicPr>
          <p:cNvPr id="394" name="Google Shape;394;p1"/>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395" name="Google Shape;395;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6" name="Google Shape;396;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7" name="Google Shape;397;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398" name="Google Shape;398;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399" name="Google Shape;399;p1"/>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0" name="Google Shape;400;p1"/>
          <p:cNvPicPr preferRelativeResize="0"/>
          <p:nvPr/>
        </p:nvPicPr>
        <p:blipFill rotWithShape="1">
          <a:blip r:embed="rId6">
            <a:alphaModFix/>
          </a:blip>
          <a:srcRect b="19441" l="10829" r="6313" t="5875"/>
          <a:stretch/>
        </p:blipFill>
        <p:spPr>
          <a:xfrm>
            <a:off x="6969314" y="4653706"/>
            <a:ext cx="601776" cy="302647"/>
          </a:xfrm>
          <a:prstGeom prst="rect">
            <a:avLst/>
          </a:prstGeom>
          <a:noFill/>
          <a:ln>
            <a:noFill/>
          </a:ln>
        </p:spPr>
      </p:pic>
      <p:pic>
        <p:nvPicPr>
          <p:cNvPr id="401" name="Google Shape;401;p1"/>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02" name="Google Shape;402;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3" name="Google Shape;403;p1"/>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04" name="Google Shape;404;p1"/>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pic>
        <p:nvPicPr>
          <p:cNvPr id="405" name="Google Shape;405;p1"/>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06" name="Google Shape;406;p1"/>
          <p:cNvPicPr preferRelativeResize="0"/>
          <p:nvPr/>
        </p:nvPicPr>
        <p:blipFill rotWithShape="1">
          <a:blip r:embed="rId11">
            <a:alphaModFix/>
          </a:blip>
          <a:srcRect b="5996" l="30294" r="36419" t="0"/>
          <a:stretch/>
        </p:blipFill>
        <p:spPr>
          <a:xfrm>
            <a:off x="6807675" y="750"/>
            <a:ext cx="2336323" cy="4397075"/>
          </a:xfrm>
          <a:prstGeom prst="rect">
            <a:avLst/>
          </a:prstGeom>
          <a:noFill/>
          <a:ln>
            <a:noFill/>
          </a:ln>
        </p:spPr>
      </p:pic>
      <p:pic>
        <p:nvPicPr>
          <p:cNvPr id="407" name="Google Shape;407;p1"/>
          <p:cNvPicPr preferRelativeResize="0"/>
          <p:nvPr/>
        </p:nvPicPr>
        <p:blipFill rotWithShape="1">
          <a:blip r:embed="rId12">
            <a:alphaModFix/>
          </a:blip>
          <a:srcRect b="0" l="0" r="0" t="0"/>
          <a:stretch/>
        </p:blipFill>
        <p:spPr>
          <a:xfrm>
            <a:off x="3376250" y="716925"/>
            <a:ext cx="5052524" cy="2881526"/>
          </a:xfrm>
          <a:prstGeom prst="rect">
            <a:avLst/>
          </a:prstGeom>
          <a:noFill/>
          <a:ln>
            <a:noFill/>
          </a:ln>
        </p:spPr>
      </p:pic>
      <p:sp>
        <p:nvSpPr>
          <p:cNvPr id="408" name="Google Shape;408;p1"/>
          <p:cNvSpPr txBox="1"/>
          <p:nvPr/>
        </p:nvSpPr>
        <p:spPr>
          <a:xfrm>
            <a:off x="4742052" y="4298598"/>
            <a:ext cx="3000000" cy="300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57e717a5_0_3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57e717a5_0_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57e717a5_0_30"/>
          <p:cNvSpPr txBox="1"/>
          <p:nvPr/>
        </p:nvSpPr>
        <p:spPr>
          <a:xfrm>
            <a:off x="292542" y="1206141"/>
            <a:ext cx="8508000" cy="1468833"/>
          </a:xfrm>
          <a:prstGeom prst="rect">
            <a:avLst/>
          </a:prstGeom>
          <a:noFill/>
          <a:ln>
            <a:noFill/>
          </a:ln>
        </p:spPr>
        <p:txBody>
          <a:bodyPr anchorCtr="0" anchor="t" bIns="91425" lIns="91425" spcFirstLastPara="1" rIns="91425" wrap="square" tIns="91425">
            <a:spAutoFit/>
          </a:bodyPr>
          <a:lstStyle/>
          <a:p>
            <a:pPr indent="0" lvl="0" marL="0" marR="0" rtl="0" algn="just">
              <a:lnSpc>
                <a:spcPct val="107000"/>
              </a:lnSpc>
              <a:spcBef>
                <a:spcPts val="0"/>
              </a:spcBef>
              <a:spcAft>
                <a:spcPts val="0"/>
              </a:spcAft>
              <a:buNone/>
            </a:pPr>
            <a:r>
              <a:rPr b="0" i="0" lang="es" sz="1300" u="none" cap="none" strike="noStrike">
                <a:solidFill>
                  <a:srgbClr val="666666"/>
                </a:solidFill>
                <a:latin typeface="Roboto"/>
                <a:ea typeface="Roboto"/>
                <a:cs typeface="Roboto"/>
                <a:sym typeface="Roboto"/>
              </a:rPr>
              <a:t>Gizarteari buruzko gaiak jorratzen dituen telebista-programa bat gara, eta gizonek eta emakumeek zenbait lanbidetan duten ordezkaritzari buruzko albiste bat argitaratu nahi dugu. Horretarako, grafikoki adierazi behar da gure gizartean lanbide jakin batzuetan lan egiten duten gizonen eta emakumeen proportzioa. Informazio estatistiko deskriptiboa irudikatzeko, ez gara datuetan edo ebidentzietan oinarrituko, pertzepzio pertsonaletan baizik. Informazioa argitaratu aurretik, komunikabide profesionala garen aldetik, datu estatistiko errealekin alderatu beharko dugu gure azterlana.</a:t>
            </a:r>
            <a:endParaRPr b="0" i="0" sz="1300" u="none" cap="none" strike="noStrike">
              <a:solidFill>
                <a:srgbClr val="666666"/>
              </a:solidFill>
              <a:latin typeface="Roboto"/>
              <a:ea typeface="Roboto"/>
              <a:cs typeface="Roboto"/>
              <a:sym typeface="Roboto"/>
            </a:endParaRPr>
          </a:p>
        </p:txBody>
      </p:sp>
      <p:pic>
        <p:nvPicPr>
          <p:cNvPr id="205" name="Google Shape;205;g33757e717a5_0_3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57e717a5_0_3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57e717a5_0_30"/>
          <p:cNvPicPr preferRelativeResize="0"/>
          <p:nvPr/>
        </p:nvPicPr>
        <p:blipFill rotWithShape="1">
          <a:blip r:embed="rId5">
            <a:alphaModFix/>
          </a:blip>
          <a:srcRect b="5996" l="55621" r="35409" t="0"/>
          <a:stretch/>
        </p:blipFill>
        <p:spPr>
          <a:xfrm rot="-5400000">
            <a:off x="3911949" y="-707711"/>
            <a:ext cx="1320100" cy="9220374"/>
          </a:xfrm>
          <a:prstGeom prst="rect">
            <a:avLst/>
          </a:prstGeom>
          <a:noFill/>
          <a:ln>
            <a:noFill/>
          </a:ln>
        </p:spPr>
      </p:pic>
      <p:pic>
        <p:nvPicPr>
          <p:cNvPr id="208" name="Google Shape;208;g33757e717a5_0_30"/>
          <p:cNvPicPr preferRelativeResize="0"/>
          <p:nvPr/>
        </p:nvPicPr>
        <p:blipFill rotWithShape="1">
          <a:blip r:embed="rId6">
            <a:alphaModFix/>
          </a:blip>
          <a:srcRect b="0" l="0" r="0" t="0"/>
          <a:stretch/>
        </p:blipFill>
        <p:spPr>
          <a:xfrm>
            <a:off x="2503888" y="2723000"/>
            <a:ext cx="4136223" cy="2358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6"/>
          <p:cNvPicPr preferRelativeResize="0"/>
          <p:nvPr/>
        </p:nvPicPr>
        <p:blipFill rotWithShape="1">
          <a:blip r:embed="rId3">
            <a:alphaModFix/>
          </a:blip>
          <a:srcRect b="5996" l="30294" r="36419" t="0"/>
          <a:stretch/>
        </p:blipFill>
        <p:spPr>
          <a:xfrm>
            <a:off x="6807675" y="750"/>
            <a:ext cx="2336323" cy="4397075"/>
          </a:xfrm>
          <a:prstGeom prst="rect">
            <a:avLst/>
          </a:prstGeom>
          <a:noFill/>
          <a:ln>
            <a:noFill/>
          </a:ln>
        </p:spPr>
      </p:pic>
      <p:sp>
        <p:nvSpPr>
          <p:cNvPr id="214" name="Google Shape;214;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5" name="Google Shape;215;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17" name="Google Shape;217;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a:p>
        </p:txBody>
      </p:sp>
      <p:pic>
        <p:nvPicPr>
          <p:cNvPr id="218" name="Google Shape;218;p6"/>
          <p:cNvPicPr preferRelativeResize="0"/>
          <p:nvPr/>
        </p:nvPicPr>
        <p:blipFill rotWithShape="1">
          <a:blip r:embed="rId5">
            <a:alphaModFix amt="25000"/>
          </a:blip>
          <a:srcRect b="0" l="0" r="0" t="0"/>
          <a:stretch/>
        </p:blipFill>
        <p:spPr>
          <a:xfrm>
            <a:off x="2612700" y="1933675"/>
            <a:ext cx="2003699" cy="923401"/>
          </a:xfrm>
          <a:prstGeom prst="rect">
            <a:avLst/>
          </a:prstGeom>
          <a:noFill/>
          <a:ln>
            <a:noFill/>
          </a:ln>
        </p:spPr>
      </p:pic>
      <p:sp>
        <p:nvSpPr>
          <p:cNvPr id="219" name="Google Shape;219;p6"/>
          <p:cNvSpPr txBox="1"/>
          <p:nvPr/>
        </p:nvSpPr>
        <p:spPr>
          <a:xfrm>
            <a:off x="2631275" y="1906713"/>
            <a:ext cx="2003700"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Nola irudikatzen dugun STEM profesional bat</a:t>
            </a:r>
            <a:endParaRPr b="1" i="0" sz="1600" u="none" cap="none" strike="noStrike">
              <a:solidFill>
                <a:srgbClr val="434343"/>
              </a:solidFill>
              <a:latin typeface="Roboto"/>
              <a:ea typeface="Roboto"/>
              <a:cs typeface="Roboto"/>
              <a:sym typeface="Roboto"/>
            </a:endParaRPr>
          </a:p>
        </p:txBody>
      </p:sp>
      <p:sp>
        <p:nvSpPr>
          <p:cNvPr id="220" name="Google Shape;220;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a:t>
            </a:r>
            <a:endParaRPr/>
          </a:p>
        </p:txBody>
      </p:sp>
      <p:pic>
        <p:nvPicPr>
          <p:cNvPr id="221" name="Google Shape;221;p6"/>
          <p:cNvPicPr preferRelativeResize="0"/>
          <p:nvPr/>
        </p:nvPicPr>
        <p:blipFill rotWithShape="1">
          <a:blip r:embed="rId5">
            <a:alphaModFix amt="25000"/>
          </a:blip>
          <a:srcRect b="0" l="0" r="0" t="0"/>
          <a:stretch/>
        </p:blipFill>
        <p:spPr>
          <a:xfrm>
            <a:off x="326249" y="3684325"/>
            <a:ext cx="1833225" cy="1052500"/>
          </a:xfrm>
          <a:prstGeom prst="rect">
            <a:avLst/>
          </a:prstGeom>
          <a:noFill/>
          <a:ln>
            <a:noFill/>
          </a:ln>
        </p:spPr>
      </p:pic>
      <p:sp>
        <p:nvSpPr>
          <p:cNvPr id="222" name="Google Shape;222;p6"/>
          <p:cNvSpPr txBox="1"/>
          <p:nvPr/>
        </p:nvSpPr>
        <p:spPr>
          <a:xfrm>
            <a:off x="326249" y="3625725"/>
            <a:ext cx="1872275" cy="9874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Zer lan egiten dute gizabanakoek gizartean </a:t>
            </a:r>
            <a:endParaRPr b="1" i="0" sz="1600" u="none" cap="none" strike="noStrike">
              <a:solidFill>
                <a:srgbClr val="434343"/>
              </a:solidFill>
              <a:latin typeface="Roboto"/>
              <a:ea typeface="Roboto"/>
              <a:cs typeface="Roboto"/>
              <a:sym typeface="Roboto"/>
            </a:endParaRPr>
          </a:p>
        </p:txBody>
      </p:sp>
      <p:sp>
        <p:nvSpPr>
          <p:cNvPr id="223" name="Google Shape;223;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a:p>
        </p:txBody>
      </p:sp>
      <p:pic>
        <p:nvPicPr>
          <p:cNvPr id="224" name="Google Shape;224;p6"/>
          <p:cNvPicPr preferRelativeResize="0"/>
          <p:nvPr/>
        </p:nvPicPr>
        <p:blipFill rotWithShape="1">
          <a:blip r:embed="rId5">
            <a:alphaModFix amt="25000"/>
          </a:blip>
          <a:srcRect b="0" l="0" r="0" t="0"/>
          <a:stretch/>
        </p:blipFill>
        <p:spPr>
          <a:xfrm>
            <a:off x="2697325" y="3684325"/>
            <a:ext cx="1589400" cy="720200"/>
          </a:xfrm>
          <a:prstGeom prst="rect">
            <a:avLst/>
          </a:prstGeom>
          <a:noFill/>
          <a:ln>
            <a:noFill/>
          </a:ln>
        </p:spPr>
      </p:pic>
      <p:sp>
        <p:nvSpPr>
          <p:cNvPr id="225" name="Google Shape;225;p6"/>
          <p:cNvSpPr txBox="1"/>
          <p:nvPr/>
        </p:nvSpPr>
        <p:spPr>
          <a:xfrm>
            <a:off x="2758150" y="3656627"/>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Errealitatea aztertzea</a:t>
            </a:r>
            <a:endParaRPr b="1" i="0" sz="1600" u="none" cap="none" strike="noStrike">
              <a:solidFill>
                <a:srgbClr val="434343"/>
              </a:solidFill>
              <a:latin typeface="Roboto"/>
              <a:ea typeface="Roboto"/>
              <a:cs typeface="Roboto"/>
              <a:sym typeface="Roboto"/>
            </a:endParaRPr>
          </a:p>
        </p:txBody>
      </p:sp>
      <p:sp>
        <p:nvSpPr>
          <p:cNvPr id="226" name="Google Shape;226;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a:p>
        </p:txBody>
      </p:sp>
      <p:pic>
        <p:nvPicPr>
          <p:cNvPr id="227" name="Google Shape;227;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28" name="Google Shape;228;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29" name="Google Shape;229;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pic>
        <p:nvPicPr>
          <p:cNvPr id="230" name="Google Shape;230;p6"/>
          <p:cNvPicPr preferRelativeResize="0"/>
          <p:nvPr/>
        </p:nvPicPr>
        <p:blipFill rotWithShape="1">
          <a:blip r:embed="rId5">
            <a:alphaModFix amt="25000"/>
          </a:blip>
          <a:srcRect b="0" l="0" r="0" t="0"/>
          <a:stretch/>
        </p:blipFill>
        <p:spPr>
          <a:xfrm>
            <a:off x="402900" y="1933675"/>
            <a:ext cx="1692600" cy="628099"/>
          </a:xfrm>
          <a:prstGeom prst="rect">
            <a:avLst/>
          </a:prstGeom>
          <a:noFill/>
          <a:ln>
            <a:noFill/>
          </a:ln>
        </p:spPr>
      </p:pic>
      <p:sp>
        <p:nvSpPr>
          <p:cNvPr id="231" name="Google Shape;231;p6"/>
          <p:cNvSpPr txBox="1"/>
          <p:nvPr/>
        </p:nvSpPr>
        <p:spPr>
          <a:xfrm>
            <a:off x="429449" y="1915750"/>
            <a:ext cx="2003699"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0" i="0" lang="es" sz="1600" u="none" cap="none" strike="noStrike">
                <a:solidFill>
                  <a:srgbClr val="434343"/>
                </a:solidFill>
                <a:latin typeface="Roboto"/>
                <a:ea typeface="Roboto"/>
                <a:cs typeface="Roboto"/>
                <a:sym typeface="Roboto"/>
              </a:rPr>
              <a:t>Fake news edo albiste faltsuak </a:t>
            </a:r>
            <a:endParaRPr b="0" i="0" sz="1600" u="none" cap="none" strike="noStrike">
              <a:solidFill>
                <a:srgbClr val="434343"/>
              </a:solidFill>
              <a:latin typeface="Roboto"/>
              <a:ea typeface="Roboto"/>
              <a:cs typeface="Roboto"/>
              <a:sym typeface="Roboto"/>
            </a:endParaRPr>
          </a:p>
        </p:txBody>
      </p:sp>
      <p:pic>
        <p:nvPicPr>
          <p:cNvPr id="232" name="Google Shape;232;p6"/>
          <p:cNvPicPr preferRelativeResize="0"/>
          <p:nvPr/>
        </p:nvPicPr>
        <p:blipFill rotWithShape="1">
          <a:blip r:embed="rId5">
            <a:alphaModFix amt="25000"/>
          </a:blip>
          <a:srcRect b="0" l="0" r="0" t="0"/>
          <a:stretch/>
        </p:blipFill>
        <p:spPr>
          <a:xfrm>
            <a:off x="4785525" y="3718500"/>
            <a:ext cx="1692600" cy="720200"/>
          </a:xfrm>
          <a:prstGeom prst="rect">
            <a:avLst/>
          </a:prstGeom>
          <a:noFill/>
          <a:ln>
            <a:noFill/>
          </a:ln>
        </p:spPr>
      </p:pic>
      <p:sp>
        <p:nvSpPr>
          <p:cNvPr id="233" name="Google Shape;233;p6"/>
          <p:cNvSpPr txBox="1"/>
          <p:nvPr/>
        </p:nvSpPr>
        <p:spPr>
          <a:xfrm>
            <a:off x="4759259" y="3699025"/>
            <a:ext cx="1697441"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Lanbideek ez dute generorik </a:t>
            </a:r>
            <a:endParaRPr b="0" i="0" sz="1600" u="none" cap="none" strike="noStrike">
              <a:solidFill>
                <a:srgbClr val="434343"/>
              </a:solidFill>
              <a:latin typeface="Roboto"/>
              <a:ea typeface="Roboto"/>
              <a:cs typeface="Roboto"/>
              <a:sym typeface="Roboto"/>
            </a:endParaRPr>
          </a:p>
        </p:txBody>
      </p:sp>
      <p:sp>
        <p:nvSpPr>
          <p:cNvPr id="234" name="Google Shape;234;p6"/>
          <p:cNvSpPr txBox="1"/>
          <p:nvPr/>
        </p:nvSpPr>
        <p:spPr>
          <a:xfrm>
            <a:off x="4719475" y="32917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5. Urratsa: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33757e717a5_0_219"/>
          <p:cNvPicPr preferRelativeResize="0"/>
          <p:nvPr/>
        </p:nvPicPr>
        <p:blipFill rotWithShape="1">
          <a:blip r:embed="rId3">
            <a:alphaModFix/>
          </a:blip>
          <a:srcRect b="5996" l="30294" r="36419" t="0"/>
          <a:stretch/>
        </p:blipFill>
        <p:spPr>
          <a:xfrm>
            <a:off x="6807675" y="750"/>
            <a:ext cx="2336323" cy="4397075"/>
          </a:xfrm>
          <a:prstGeom prst="rect">
            <a:avLst/>
          </a:prstGeom>
          <a:noFill/>
          <a:ln>
            <a:noFill/>
          </a:ln>
        </p:spPr>
      </p:pic>
      <p:sp>
        <p:nvSpPr>
          <p:cNvPr id="240" name="Google Shape;240;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41" name="Google Shape;241;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43" name="Google Shape;243;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pic>
        <p:nvPicPr>
          <p:cNvPr descr="https://r12.fodey.com/2853/a7d8763882e540ee9f2393bac2d079d2.0.jpg" id="244" name="Google Shape;244;g33757e717a5_0_219"/>
          <p:cNvPicPr preferRelativeResize="0"/>
          <p:nvPr/>
        </p:nvPicPr>
        <p:blipFill rotWithShape="1">
          <a:blip r:embed="rId6">
            <a:alphaModFix/>
          </a:blip>
          <a:srcRect b="0" l="0" r="0" t="0"/>
          <a:stretch/>
        </p:blipFill>
        <p:spPr>
          <a:xfrm>
            <a:off x="3619575" y="397810"/>
            <a:ext cx="2844125" cy="3005540"/>
          </a:xfrm>
          <a:prstGeom prst="rect">
            <a:avLst/>
          </a:prstGeom>
          <a:noFill/>
          <a:ln>
            <a:noFill/>
          </a:ln>
        </p:spPr>
      </p:pic>
      <p:sp>
        <p:nvSpPr>
          <p:cNvPr id="245" name="Google Shape;245;g33757e717a5_0_219"/>
          <p:cNvSpPr txBox="1"/>
          <p:nvPr/>
        </p:nvSpPr>
        <p:spPr>
          <a:xfrm>
            <a:off x="3969519" y="3373347"/>
            <a:ext cx="23364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None/>
            </a:pPr>
            <a:r>
              <a:rPr b="0" i="0" lang="es" sz="900" u="sng" cap="none" strike="noStrike">
                <a:solidFill>
                  <a:srgbClr val="FF1D25"/>
                </a:solidFill>
                <a:latin typeface="Roboto"/>
                <a:ea typeface="Roboto"/>
                <a:cs typeface="Roboto"/>
                <a:sym typeface="Roboto"/>
                <a:hlinkClick r:id="rId7">
                  <a:extLst>
                    <a:ext uri="{A12FA001-AC4F-418D-AE19-62706E023703}">
                      <ahyp:hlinkClr val="tx"/>
                    </a:ext>
                  </a:extLst>
                </a:hlinkClick>
              </a:rPr>
              <a:t>Fodey.com </a:t>
            </a:r>
            <a:r>
              <a:rPr b="0" i="0" lang="es" sz="900" u="none" cap="none" strike="noStrike">
                <a:solidFill>
                  <a:schemeClr val="dk1"/>
                </a:solidFill>
                <a:latin typeface="Roboto"/>
                <a:ea typeface="Roboto"/>
                <a:cs typeface="Roboto"/>
                <a:sym typeface="Roboto"/>
              </a:rPr>
              <a:t>-ekin sortutako albiste faltsua</a:t>
            </a:r>
            <a:endParaRPr b="0" i="0" sz="900" u="none" cap="none" strike="noStrike">
              <a:solidFill>
                <a:schemeClr val="dk1"/>
              </a:solidFill>
              <a:latin typeface="Roboto"/>
              <a:ea typeface="Roboto"/>
              <a:cs typeface="Roboto"/>
              <a:sym typeface="Roboto"/>
            </a:endParaRPr>
          </a:p>
        </p:txBody>
      </p:sp>
      <p:sp>
        <p:nvSpPr>
          <p:cNvPr id="246" name="Google Shape;246;g33757e717a5_0_219"/>
          <p:cNvSpPr/>
          <p:nvPr/>
        </p:nvSpPr>
        <p:spPr>
          <a:xfrm>
            <a:off x="1196300" y="1872450"/>
            <a:ext cx="2264400" cy="1397400"/>
          </a:xfrm>
          <a:prstGeom prst="wedgeRoundRectCallout">
            <a:avLst>
              <a:gd fmla="val -64772" name="adj1"/>
              <a:gd fmla="val 50529"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7" name="Google Shape;247;g33757e717a5_0_219"/>
          <p:cNvPicPr preferRelativeResize="0"/>
          <p:nvPr/>
        </p:nvPicPr>
        <p:blipFill rotWithShape="1">
          <a:blip r:embed="rId8">
            <a:alphaModFix/>
          </a:blip>
          <a:srcRect b="0" l="0" r="0" t="0"/>
          <a:stretch/>
        </p:blipFill>
        <p:spPr>
          <a:xfrm>
            <a:off x="115375" y="3301850"/>
            <a:ext cx="1218374" cy="1397426"/>
          </a:xfrm>
          <a:prstGeom prst="rect">
            <a:avLst/>
          </a:prstGeom>
          <a:noFill/>
          <a:ln>
            <a:noFill/>
          </a:ln>
        </p:spPr>
      </p:pic>
      <p:sp>
        <p:nvSpPr>
          <p:cNvPr id="248" name="Google Shape;248;g33757e717a5_0_219"/>
          <p:cNvSpPr txBox="1"/>
          <p:nvPr/>
        </p:nvSpPr>
        <p:spPr>
          <a:xfrm>
            <a:off x="1196288" y="1838188"/>
            <a:ext cx="2264400" cy="1343700"/>
          </a:xfrm>
          <a:prstGeom prst="rect">
            <a:avLst/>
          </a:prstGeom>
          <a:noFill/>
          <a:ln>
            <a:noFill/>
          </a:ln>
        </p:spPr>
        <p:txBody>
          <a:bodyPr anchorCtr="0" anchor="t" bIns="91425" lIns="91425" spcFirstLastPara="1" rIns="91425" wrap="square" tIns="91425">
            <a:spAutoFit/>
          </a:bodyPr>
          <a:lstStyle/>
          <a:p>
            <a:pPr indent="0" lvl="0" marL="0" marR="0" rtl="0" algn="l">
              <a:lnSpc>
                <a:spcPct val="107000"/>
              </a:lnSpc>
              <a:spcBef>
                <a:spcPts val="1200"/>
              </a:spcBef>
              <a:spcAft>
                <a:spcPts val="0"/>
              </a:spcAft>
              <a:buNone/>
            </a:pPr>
            <a:r>
              <a:rPr b="0" i="0" lang="es" sz="1300" u="none" cap="none" strike="noStrike">
                <a:solidFill>
                  <a:srgbClr val="666666"/>
                </a:solidFill>
                <a:latin typeface="Roboto"/>
                <a:ea typeface="Roboto"/>
                <a:cs typeface="Roboto"/>
                <a:sym typeface="Roboto"/>
              </a:rPr>
              <a:t>Zer iritzi dugu albisteko datuei buruz?</a:t>
            </a:r>
            <a:endParaRPr b="0" i="0" sz="1300" u="none" cap="none" strike="noStrike">
              <a:solidFill>
                <a:srgbClr val="666666"/>
              </a:solidFill>
              <a:latin typeface="Roboto"/>
              <a:ea typeface="Roboto"/>
              <a:cs typeface="Roboto"/>
              <a:sym typeface="Roboto"/>
            </a:endParaRPr>
          </a:p>
          <a:p>
            <a:pPr indent="0" lvl="0" marL="0" marR="0" rtl="0" algn="l">
              <a:lnSpc>
                <a:spcPct val="107000"/>
              </a:lnSpc>
              <a:spcBef>
                <a:spcPts val="800"/>
              </a:spcBef>
              <a:spcAft>
                <a:spcPts val="800"/>
              </a:spcAft>
              <a:buNone/>
            </a:pPr>
            <a:r>
              <a:rPr b="0" i="0" lang="es" sz="1300" u="none" cap="none" strike="noStrike">
                <a:solidFill>
                  <a:srgbClr val="666666"/>
                </a:solidFill>
                <a:latin typeface="Roboto"/>
                <a:ea typeface="Roboto"/>
                <a:cs typeface="Roboto"/>
                <a:sym typeface="Roboto"/>
              </a:rPr>
              <a:t>Egiazkoak direla uste dugu? Zergatik bai edo zergatik ez?</a:t>
            </a:r>
            <a:endParaRPr b="0" i="0" sz="1300" u="none" cap="none" strike="noStrike">
              <a:solidFill>
                <a:srgbClr val="666666"/>
              </a:solidFill>
              <a:latin typeface="Roboto"/>
              <a:ea typeface="Roboto"/>
              <a:cs typeface="Roboto"/>
              <a:sym typeface="Roboto"/>
            </a:endParaRPr>
          </a:p>
        </p:txBody>
      </p:sp>
      <p:pic>
        <p:nvPicPr>
          <p:cNvPr id="249" name="Google Shape;249;g33757e717a5_0_219"/>
          <p:cNvPicPr preferRelativeResize="0"/>
          <p:nvPr/>
        </p:nvPicPr>
        <p:blipFill rotWithShape="1">
          <a:blip r:embed="rId9">
            <a:alphaModFix amt="25000"/>
          </a:blip>
          <a:srcRect b="0" l="0" r="0" t="0"/>
          <a:stretch/>
        </p:blipFill>
        <p:spPr>
          <a:xfrm>
            <a:off x="1390349" y="3757950"/>
            <a:ext cx="2326717" cy="323101"/>
          </a:xfrm>
          <a:prstGeom prst="rect">
            <a:avLst/>
          </a:prstGeom>
          <a:noFill/>
          <a:ln>
            <a:noFill/>
          </a:ln>
        </p:spPr>
      </p:pic>
      <p:sp>
        <p:nvSpPr>
          <p:cNvPr id="250" name="Google Shape;250;g33757e717a5_0_219"/>
          <p:cNvSpPr txBox="1"/>
          <p:nvPr/>
        </p:nvSpPr>
        <p:spPr>
          <a:xfrm>
            <a:off x="1333749" y="3693215"/>
            <a:ext cx="5611372" cy="111309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Fake news edo albiste faltsu</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sasikazetaritzako eduki bat da, albiste-atarien, prentsa idatziaren, irratiaren, telebistaren eta sare sozialen bidez zabaltzen dena publiko jakin bat desinformatzeko xedez. Amen-omen mota bat da (Wikipedia)</a:t>
            </a:r>
            <a:endParaRPr b="0" i="0" sz="1300" u="none" cap="none" strike="noStrike">
              <a:solidFill>
                <a:srgbClr val="434343"/>
              </a:solidFill>
              <a:latin typeface="Roboto"/>
              <a:ea typeface="Roboto"/>
              <a:cs typeface="Roboto"/>
              <a:sym typeface="Roboto"/>
            </a:endParaRPr>
          </a:p>
        </p:txBody>
      </p:sp>
      <p:sp>
        <p:nvSpPr>
          <p:cNvPr id="251" name="Google Shape;251;g33757e717a5_0_219"/>
          <p:cNvSpPr txBox="1"/>
          <p:nvPr/>
        </p:nvSpPr>
        <p:spPr>
          <a:xfrm>
            <a:off x="163302" y="1124875"/>
            <a:ext cx="5455500" cy="73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 Fake news edo albiste </a:t>
            </a:r>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faltsuak </a:t>
            </a:r>
            <a:r>
              <a:rPr b="1" i="0" lang="es" sz="1200" u="none" cap="none" strike="noStrike">
                <a:solidFill>
                  <a:srgbClr val="FF1D25"/>
                </a:solidFill>
                <a:latin typeface="Oswald"/>
                <a:ea typeface="Oswald"/>
                <a:cs typeface="Oswald"/>
                <a:sym typeface="Oswald"/>
              </a:rPr>
              <a:t>(5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8"/>
          <p:cNvPicPr preferRelativeResize="0"/>
          <p:nvPr/>
        </p:nvPicPr>
        <p:blipFill rotWithShape="1">
          <a:blip r:embed="rId3">
            <a:alphaModFix amt="25000"/>
          </a:blip>
          <a:srcRect b="0" l="0" r="0" t="0"/>
          <a:stretch/>
        </p:blipFill>
        <p:spPr>
          <a:xfrm>
            <a:off x="1169525" y="2169725"/>
            <a:ext cx="5096699" cy="2444229"/>
          </a:xfrm>
          <a:prstGeom prst="rect">
            <a:avLst/>
          </a:prstGeom>
          <a:noFill/>
          <a:ln>
            <a:noFill/>
          </a:ln>
        </p:spPr>
      </p:pic>
      <p:pic>
        <p:nvPicPr>
          <p:cNvPr id="257" name="Google Shape;257;p8"/>
          <p:cNvPicPr preferRelativeResize="0"/>
          <p:nvPr/>
        </p:nvPicPr>
        <p:blipFill rotWithShape="1">
          <a:blip r:embed="rId4">
            <a:alphaModFix/>
          </a:blip>
          <a:srcRect b="5996" l="30294" r="36419" t="0"/>
          <a:stretch/>
        </p:blipFill>
        <p:spPr>
          <a:xfrm>
            <a:off x="6807675" y="750"/>
            <a:ext cx="2336323" cy="4397075"/>
          </a:xfrm>
          <a:prstGeom prst="rect">
            <a:avLst/>
          </a:prstGeom>
          <a:noFill/>
          <a:ln>
            <a:noFill/>
          </a:ln>
        </p:spPr>
      </p:pic>
      <p:sp>
        <p:nvSpPr>
          <p:cNvPr id="258" name="Google Shape;258;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p8"/>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pic>
        <p:nvPicPr>
          <p:cNvPr id="260" name="Google Shape;260;p8"/>
          <p:cNvPicPr preferRelativeResize="0"/>
          <p:nvPr/>
        </p:nvPicPr>
        <p:blipFill rotWithShape="1">
          <a:blip r:embed="rId6">
            <a:alphaModFix/>
          </a:blip>
          <a:srcRect b="0" l="0" r="0" t="0"/>
          <a:stretch/>
        </p:blipFill>
        <p:spPr>
          <a:xfrm>
            <a:off x="3976175" y="298524"/>
            <a:ext cx="1496449" cy="931200"/>
          </a:xfrm>
          <a:prstGeom prst="rect">
            <a:avLst/>
          </a:prstGeom>
          <a:noFill/>
          <a:ln>
            <a:noFill/>
          </a:ln>
        </p:spPr>
      </p:pic>
      <p:pic>
        <p:nvPicPr>
          <p:cNvPr id="261" name="Google Shape;261;p8"/>
          <p:cNvPicPr preferRelativeResize="0"/>
          <p:nvPr/>
        </p:nvPicPr>
        <p:blipFill rotWithShape="1">
          <a:blip r:embed="rId7">
            <a:alphaModFix/>
          </a:blip>
          <a:srcRect b="0" l="0" r="0" t="0"/>
          <a:stretch/>
        </p:blipFill>
        <p:spPr>
          <a:xfrm>
            <a:off x="6891625" y="3260750"/>
            <a:ext cx="1251325" cy="1067850"/>
          </a:xfrm>
          <a:prstGeom prst="rect">
            <a:avLst/>
          </a:prstGeom>
          <a:noFill/>
          <a:ln>
            <a:noFill/>
          </a:ln>
        </p:spPr>
      </p:pic>
      <p:pic>
        <p:nvPicPr>
          <p:cNvPr id="262" name="Google Shape;262;p8"/>
          <p:cNvPicPr preferRelativeResize="0"/>
          <p:nvPr/>
        </p:nvPicPr>
        <p:blipFill rotWithShape="1">
          <a:blip r:embed="rId8">
            <a:alphaModFix/>
          </a:blip>
          <a:srcRect b="0" l="0" r="0" t="0"/>
          <a:stretch/>
        </p:blipFill>
        <p:spPr>
          <a:xfrm>
            <a:off x="354228" y="2171250"/>
            <a:ext cx="815300" cy="1111750"/>
          </a:xfrm>
          <a:prstGeom prst="rect">
            <a:avLst/>
          </a:prstGeom>
          <a:noFill/>
          <a:ln>
            <a:noFill/>
          </a:ln>
        </p:spPr>
      </p:pic>
      <p:sp>
        <p:nvSpPr>
          <p:cNvPr id="263" name="Google Shape;263;p8"/>
          <p:cNvSpPr txBox="1"/>
          <p:nvPr/>
        </p:nvSpPr>
        <p:spPr>
          <a:xfrm>
            <a:off x="1196303" y="2169725"/>
            <a:ext cx="5096700" cy="24442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400"/>
              <a:buFont typeface="Arial"/>
              <a:buNone/>
            </a:pPr>
            <a:r>
              <a:rPr b="1" i="0" lang="es" sz="1400" u="none" cap="none" strike="noStrike">
                <a:solidFill>
                  <a:srgbClr val="434343"/>
                </a:solidFill>
                <a:latin typeface="Roboto"/>
                <a:ea typeface="Roboto"/>
                <a:cs typeface="Roboto"/>
                <a:sym typeface="Roboto"/>
              </a:rPr>
              <a:t>1. PERTSONAIA IRUDIKATU</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inolako galderarik egin gabe, imajinatu beharko duzue zertan lan egiten duen, zer ikasi duen, enpresan zer lanpostu duen, zenbat ordu lan egiten dituen, haren lana nolakoa den eta abar</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2. EGIN GALDERAK</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profesionalaren benetako ezaugarriak aurkitzeko galderak egin ahal izango dituzue: zertan lan egiten duen; zer lanpostu mota duen; zer ikasi zuen; haren lana nolakoa den, etab</a:t>
            </a:r>
            <a:endParaRPr b="0" i="0" sz="1400" u="none" cap="none" strike="noStrike">
              <a:solidFill>
                <a:srgbClr val="434343"/>
              </a:solidFill>
              <a:latin typeface="Roboto"/>
              <a:ea typeface="Roboto"/>
              <a:cs typeface="Roboto"/>
              <a:sym typeface="Roboto"/>
            </a:endParaRPr>
          </a:p>
        </p:txBody>
      </p:sp>
      <p:sp>
        <p:nvSpPr>
          <p:cNvPr id="264" name="Google Shape;264;p8"/>
          <p:cNvSpPr txBox="1"/>
          <p:nvPr/>
        </p:nvSpPr>
        <p:spPr>
          <a:xfrm>
            <a:off x="260200" y="841810"/>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65" name="Google Shape;265;p8"/>
          <p:cNvSpPr txBox="1"/>
          <p:nvPr/>
        </p:nvSpPr>
        <p:spPr>
          <a:xfrm>
            <a:off x="244638" y="1223608"/>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800" u="none" cap="none" strike="noStrike">
                <a:solidFill>
                  <a:srgbClr val="FF1D25"/>
                </a:solidFill>
                <a:latin typeface="Oswald"/>
                <a:ea typeface="Oswald"/>
                <a:cs typeface="Oswald"/>
                <a:sym typeface="Oswald"/>
              </a:rPr>
              <a:t>2. Urratsa: Nola irudikatzen dugun STEM profesional bat</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g3379bae8620_0_41"/>
          <p:cNvPicPr preferRelativeResize="0"/>
          <p:nvPr/>
        </p:nvPicPr>
        <p:blipFill rotWithShape="1">
          <a:blip r:embed="rId3">
            <a:alphaModFix/>
          </a:blip>
          <a:srcRect b="5996" l="30294" r="36419" t="0"/>
          <a:stretch/>
        </p:blipFill>
        <p:spPr>
          <a:xfrm>
            <a:off x="6807675" y="750"/>
            <a:ext cx="2336323" cy="4397075"/>
          </a:xfrm>
          <a:prstGeom prst="rect">
            <a:avLst/>
          </a:prstGeom>
          <a:noFill/>
          <a:ln>
            <a:noFill/>
          </a:ln>
        </p:spPr>
      </p:pic>
      <p:sp>
        <p:nvSpPr>
          <p:cNvPr id="271" name="Google Shape;271;g3379bae8620_0_4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g3379bae8620_0_41"/>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3" name="Google Shape;273;g3379bae8620_0_41"/>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74" name="Google Shape;274;g3379bae8620_0_41"/>
          <p:cNvPicPr preferRelativeResize="0"/>
          <p:nvPr/>
        </p:nvPicPr>
        <p:blipFill rotWithShape="1">
          <a:blip r:embed="rId6">
            <a:alphaModFix amt="25000"/>
          </a:blip>
          <a:srcRect b="0" l="0" r="0" t="0"/>
          <a:stretch/>
        </p:blipFill>
        <p:spPr>
          <a:xfrm>
            <a:off x="581900" y="2061125"/>
            <a:ext cx="5455500" cy="1499075"/>
          </a:xfrm>
          <a:prstGeom prst="rect">
            <a:avLst/>
          </a:prstGeom>
          <a:noFill/>
          <a:ln>
            <a:noFill/>
          </a:ln>
        </p:spPr>
      </p:pic>
      <p:sp>
        <p:nvSpPr>
          <p:cNvPr id="275" name="Google Shape;275;g3379bae8620_0_41"/>
          <p:cNvSpPr txBox="1"/>
          <p:nvPr/>
        </p:nvSpPr>
        <p:spPr>
          <a:xfrm>
            <a:off x="637725" y="2055827"/>
            <a:ext cx="5455500" cy="1972305"/>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Gure ustez, zer itxura dute STEM profesionalek?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Itxura zehatz bat izaten dute?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Itxura bera al dute informatikariek, ingeniariek, zientzialariek edo abokatuek?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Zer pertzepzio dugu haien lanei buruz? </a:t>
            </a:r>
            <a:endParaRPr b="0" i="0" sz="1400" u="none" cap="none" strike="noStrike">
              <a:solidFill>
                <a:srgbClr val="434343"/>
              </a:solidFill>
              <a:latin typeface="Roboto"/>
              <a:ea typeface="Roboto"/>
              <a:cs typeface="Roboto"/>
              <a:sym typeface="Roboto"/>
            </a:endParaRPr>
          </a:p>
          <a:p>
            <a:pPr indent="-317500" lvl="0" marL="457200" marR="0" rtl="0" algn="l">
              <a:lnSpc>
                <a:spcPct val="100000"/>
              </a:lnSpc>
              <a:spcBef>
                <a:spcPts val="0"/>
              </a:spcBef>
              <a:spcAft>
                <a:spcPts val="0"/>
              </a:spcAft>
              <a:buClr>
                <a:srgbClr val="434343"/>
              </a:buClr>
              <a:buSzPts val="1400"/>
              <a:buFont typeface="Roboto"/>
              <a:buChar char="★"/>
            </a:pPr>
            <a:r>
              <a:rPr b="0" i="0" lang="es" sz="1400" u="none" cap="none" strike="noStrike">
                <a:solidFill>
                  <a:srgbClr val="434343"/>
                </a:solidFill>
                <a:latin typeface="Roboto"/>
                <a:ea typeface="Roboto"/>
                <a:cs typeface="Roboto"/>
                <a:sym typeface="Roboto"/>
              </a:rPr>
              <a:t>Zergatik dugu STEM lanbideen irudi hori?</a:t>
            </a:r>
            <a:endParaRPr b="0" i="0" sz="1400" u="none" cap="none" strike="noStrike">
              <a:solidFill>
                <a:srgbClr val="434343"/>
              </a:solidFill>
              <a:latin typeface="Roboto"/>
              <a:ea typeface="Roboto"/>
              <a:cs typeface="Roboto"/>
              <a:sym typeface="Roboto"/>
            </a:endParaRPr>
          </a:p>
          <a:p>
            <a:pPr indent="-228600" lvl="0" marL="457200" marR="0" rtl="0" algn="l">
              <a:lnSpc>
                <a:spcPct val="100000"/>
              </a:lnSpc>
              <a:spcBef>
                <a:spcPts val="0"/>
              </a:spcBef>
              <a:spcAft>
                <a:spcPts val="0"/>
              </a:spcAft>
              <a:buClr>
                <a:srgbClr val="434343"/>
              </a:buClr>
              <a:buSzPts val="1400"/>
              <a:buFont typeface="Roboto"/>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p:txBody>
      </p:sp>
      <p:pic>
        <p:nvPicPr>
          <p:cNvPr id="276" name="Google Shape;276;g3379bae8620_0_41"/>
          <p:cNvPicPr preferRelativeResize="0"/>
          <p:nvPr/>
        </p:nvPicPr>
        <p:blipFill rotWithShape="1">
          <a:blip r:embed="rId7">
            <a:alphaModFix/>
          </a:blip>
          <a:srcRect b="0" l="0" r="0" t="0"/>
          <a:stretch/>
        </p:blipFill>
        <p:spPr>
          <a:xfrm>
            <a:off x="6863500" y="3116775"/>
            <a:ext cx="692750" cy="1242800"/>
          </a:xfrm>
          <a:prstGeom prst="rect">
            <a:avLst/>
          </a:prstGeom>
          <a:noFill/>
          <a:ln>
            <a:noFill/>
          </a:ln>
        </p:spPr>
      </p:pic>
      <p:graphicFrame>
        <p:nvGraphicFramePr>
          <p:cNvPr id="277" name="Google Shape;277;g3379bae8620_0_41"/>
          <p:cNvGraphicFramePr/>
          <p:nvPr/>
        </p:nvGraphicFramePr>
        <p:xfrm>
          <a:off x="2531450" y="3750750"/>
          <a:ext cx="3000000" cy="3000000"/>
        </p:xfrm>
        <a:graphic>
          <a:graphicData uri="http://schemas.openxmlformats.org/drawingml/2006/table">
            <a:tbl>
              <a:tblPr>
                <a:noFill/>
                <a:tableStyleId>{AD277970-4C6F-4F27-8C91-4F4846F4CFAE}</a:tableStyleId>
              </a:tblPr>
              <a:tblGrid>
                <a:gridCol w="1752975"/>
                <a:gridCol w="1752975"/>
              </a:tblGrid>
              <a:tr h="310400">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highlight>
                            <a:schemeClr val="lt1"/>
                          </a:highlight>
                          <a:latin typeface="Oswald"/>
                          <a:ea typeface="Oswald"/>
                          <a:cs typeface="Oswald"/>
                          <a:sym typeface="Oswald"/>
                        </a:rPr>
                        <a:t>STEM LANBIDEAK</a:t>
                      </a:r>
                      <a:endParaRPr sz="1400" u="none" cap="none" strike="noStrike">
                        <a:highlight>
                          <a:schemeClr val="lt1"/>
                        </a:highlight>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 sz="1400" u="none" cap="none" strike="noStrike">
                          <a:highlight>
                            <a:schemeClr val="lt1"/>
                          </a:highlight>
                          <a:latin typeface="Oswald"/>
                          <a:ea typeface="Oswald"/>
                          <a:cs typeface="Oswald"/>
                          <a:sym typeface="Oswald"/>
                        </a:rPr>
                        <a:t>ESTEREOTIPOAK</a:t>
                      </a:r>
                      <a:endParaRPr sz="1400" u="none" cap="none" strike="noStrike">
                        <a:highlight>
                          <a:srgbClr val="FF1D25"/>
                        </a:highlight>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250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3104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highlight>
                          <a:srgbClr val="FF1D25"/>
                        </a:highlight>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bl>
          </a:graphicData>
        </a:graphic>
      </p:graphicFrame>
      <p:pic>
        <p:nvPicPr>
          <p:cNvPr id="278" name="Google Shape;278;g3379bae8620_0_41"/>
          <p:cNvPicPr preferRelativeResize="0"/>
          <p:nvPr/>
        </p:nvPicPr>
        <p:blipFill rotWithShape="1">
          <a:blip r:embed="rId8">
            <a:alphaModFix/>
          </a:blip>
          <a:srcRect b="0" l="0" r="0" t="0"/>
          <a:stretch/>
        </p:blipFill>
        <p:spPr>
          <a:xfrm>
            <a:off x="1005561" y="3519312"/>
            <a:ext cx="1230838" cy="1499076"/>
          </a:xfrm>
          <a:prstGeom prst="rect">
            <a:avLst/>
          </a:prstGeom>
          <a:noFill/>
          <a:ln>
            <a:noFill/>
          </a:ln>
        </p:spPr>
      </p:pic>
      <p:sp>
        <p:nvSpPr>
          <p:cNvPr id="279" name="Google Shape;279;g3379bae8620_0_41"/>
          <p:cNvSpPr txBox="1"/>
          <p:nvPr/>
        </p:nvSpPr>
        <p:spPr>
          <a:xfrm>
            <a:off x="212828" y="83084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80" name="Google Shape;280;g3379bae8620_0_41"/>
          <p:cNvSpPr txBox="1"/>
          <p:nvPr/>
        </p:nvSpPr>
        <p:spPr>
          <a:xfrm>
            <a:off x="197266" y="1212647"/>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800" u="none" cap="none" strike="noStrike">
                <a:solidFill>
                  <a:srgbClr val="FF1D25"/>
                </a:solidFill>
                <a:latin typeface="Oswald"/>
                <a:ea typeface="Oswald"/>
                <a:cs typeface="Oswald"/>
                <a:sym typeface="Oswald"/>
              </a:rPr>
              <a:t>2. Urratsa: Nola irudikatzen dugun STEM profesional bat</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6" name="Google Shape;286;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87" name="Google Shape;287;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graphicFrame>
        <p:nvGraphicFramePr>
          <p:cNvPr id="288" name="Google Shape;288;g33757e717a5_0_296"/>
          <p:cNvGraphicFramePr/>
          <p:nvPr/>
        </p:nvGraphicFramePr>
        <p:xfrm>
          <a:off x="302125" y="3760075"/>
          <a:ext cx="3000000" cy="3000000"/>
        </p:xfrm>
        <a:graphic>
          <a:graphicData uri="http://schemas.openxmlformats.org/drawingml/2006/table">
            <a:tbl>
              <a:tblPr>
                <a:noFill/>
                <a:tableStyleId>{AD277970-4C6F-4F27-8C91-4F4846F4CFAE}</a:tableStyleId>
              </a:tblPr>
              <a:tblGrid>
                <a:gridCol w="853975"/>
                <a:gridCol w="853975"/>
                <a:gridCol w="853975"/>
                <a:gridCol w="853975"/>
                <a:gridCol w="853975"/>
                <a:gridCol w="853975"/>
                <a:gridCol w="853975"/>
                <a:gridCol w="853975"/>
                <a:gridCol w="853975"/>
                <a:gridCol w="853975"/>
              </a:tblGrid>
              <a:tr h="339925">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MEDIKUNTZA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OSTALARITZA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ERIZAINTZA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ADMINISTRAZIOA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ERAIKUNTZA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GARRAIOA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INGENIARITZA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MERKATARITZA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HEZKUNTZA</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s" sz="800" u="none" cap="none" strike="noStrike">
                          <a:latin typeface="Oswald"/>
                          <a:ea typeface="Oswald"/>
                          <a:cs typeface="Oswald"/>
                          <a:sym typeface="Oswald"/>
                        </a:rPr>
                        <a:t>GIZARTE SERBITZUAK</a:t>
                      </a:r>
                      <a:endParaRPr sz="800" u="none" cap="none" strike="noStrike">
                        <a:latin typeface="Oswald"/>
                        <a:ea typeface="Oswald"/>
                        <a:cs typeface="Oswald"/>
                        <a:sym typeface="Oswald"/>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bl>
          </a:graphicData>
        </a:graphic>
      </p:graphicFrame>
      <p:sp>
        <p:nvSpPr>
          <p:cNvPr id="289" name="Google Shape;289;g33757e717a5_0_296"/>
          <p:cNvSpPr txBox="1"/>
          <p:nvPr/>
        </p:nvSpPr>
        <p:spPr>
          <a:xfrm>
            <a:off x="260199" y="2057250"/>
            <a:ext cx="5451831" cy="12772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300" u="none" cap="none" strike="noStrike">
                <a:solidFill>
                  <a:srgbClr val="434343"/>
                </a:solidFill>
                <a:latin typeface="Roboto"/>
                <a:ea typeface="Roboto"/>
                <a:cs typeface="Roboto"/>
                <a:sym typeface="Roboto"/>
              </a:rPr>
              <a:t>Zein lanbidetan uste duzue daudela pertsona gehiago orokorrean, eta zein proportziotan daude gizon edo emakume gehiago</a:t>
            </a:r>
            <a:r>
              <a:rPr b="0" i="0" lang="es" sz="1600" u="none" cap="none" strike="noStrike">
                <a:solidFill>
                  <a:srgbClr val="495057"/>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600" u="none" cap="none" strike="noStrike">
              <a:solidFill>
                <a:srgbClr val="495057"/>
              </a:solidFill>
              <a:latin typeface="Arial"/>
              <a:ea typeface="Arial"/>
              <a:cs typeface="Arial"/>
              <a:sym typeface="Arial"/>
            </a:endParaRPr>
          </a:p>
          <a:p>
            <a:pPr indent="0" lvl="0" marL="0" marR="0" rtl="0" algn="l">
              <a:lnSpc>
                <a:spcPct val="100000"/>
              </a:lnSpc>
              <a:spcBef>
                <a:spcPts val="0"/>
              </a:spcBef>
              <a:spcAft>
                <a:spcPts val="0"/>
              </a:spcAft>
              <a:buNone/>
            </a:pPr>
            <a:r>
              <a:rPr b="0" i="0" lang="es" sz="1300" u="none" cap="none" strike="noStrike">
                <a:solidFill>
                  <a:srgbClr val="434343"/>
                </a:solidFill>
                <a:latin typeface="Roboto"/>
                <a:ea typeface="Roboto"/>
                <a:cs typeface="Roboto"/>
                <a:sym typeface="Roboto"/>
              </a:rPr>
              <a:t>Adostu hurrengo lanbideetan 50 postit laranja (emakumeak ordezkatuz) eta 50 postit berde (gizonak ordezkatuz) jartzeko.</a:t>
            </a:r>
            <a:endParaRPr b="0" i="0" sz="1300" u="none" cap="none" strike="noStrike">
              <a:solidFill>
                <a:srgbClr val="434343"/>
              </a:solidFill>
              <a:latin typeface="Roboto"/>
              <a:ea typeface="Roboto"/>
              <a:cs typeface="Roboto"/>
              <a:sym typeface="Roboto"/>
            </a:endParaRPr>
          </a:p>
        </p:txBody>
      </p:sp>
      <p:pic>
        <p:nvPicPr>
          <p:cNvPr id="290" name="Google Shape;290;g33757e717a5_0_296"/>
          <p:cNvPicPr preferRelativeResize="0"/>
          <p:nvPr/>
        </p:nvPicPr>
        <p:blipFill rotWithShape="1">
          <a:blip r:embed="rId5">
            <a:alphaModFix/>
          </a:blip>
          <a:srcRect b="0" l="0" r="0" t="0"/>
          <a:stretch/>
        </p:blipFill>
        <p:spPr>
          <a:xfrm>
            <a:off x="6604753" y="1539658"/>
            <a:ext cx="1684275" cy="1579825"/>
          </a:xfrm>
          <a:prstGeom prst="rect">
            <a:avLst/>
          </a:prstGeom>
          <a:noFill/>
          <a:ln>
            <a:noFill/>
          </a:ln>
        </p:spPr>
      </p:pic>
      <p:sp>
        <p:nvSpPr>
          <p:cNvPr id="291" name="Google Shape;291;g33757e717a5_0_296"/>
          <p:cNvSpPr txBox="1"/>
          <p:nvPr/>
        </p:nvSpPr>
        <p:spPr>
          <a:xfrm>
            <a:off x="260200" y="834164"/>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92" name="Google Shape;292;g33757e717a5_0_296"/>
          <p:cNvSpPr txBox="1"/>
          <p:nvPr/>
        </p:nvSpPr>
        <p:spPr>
          <a:xfrm>
            <a:off x="260200" y="1160452"/>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800" u="none" cap="none" strike="noStrike">
                <a:solidFill>
                  <a:srgbClr val="FF1D25"/>
                </a:solidFill>
                <a:latin typeface="Oswald"/>
                <a:ea typeface="Oswald"/>
                <a:cs typeface="Oswald"/>
                <a:sym typeface="Oswald"/>
              </a:rPr>
              <a:t>3. Urratsa: Zer lan egiten dute gizabanakoek gizartean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379bae8620_0_8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8" name="Google Shape;298;g3379bae8620_0_8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99" name="Google Shape;299;g3379bae8620_0_81"/>
          <p:cNvPicPr preferRelativeResize="0"/>
          <p:nvPr/>
        </p:nvPicPr>
        <p:blipFill rotWithShape="1">
          <a:blip r:embed="rId4">
            <a:alphaModFix/>
          </a:blip>
          <a:srcRect b="5996" l="30294" r="36419" t="0"/>
          <a:stretch/>
        </p:blipFill>
        <p:spPr>
          <a:xfrm>
            <a:off x="6807675" y="750"/>
            <a:ext cx="2336323" cy="4397075"/>
          </a:xfrm>
          <a:prstGeom prst="rect">
            <a:avLst/>
          </a:prstGeom>
          <a:noFill/>
          <a:ln>
            <a:noFill/>
          </a:ln>
        </p:spPr>
      </p:pic>
      <p:sp>
        <p:nvSpPr>
          <p:cNvPr id="300" name="Google Shape;300;g3379bae8620_0_81"/>
          <p:cNvSpPr/>
          <p:nvPr/>
        </p:nvSpPr>
        <p:spPr>
          <a:xfrm>
            <a:off x="1498051" y="1812740"/>
            <a:ext cx="5069676" cy="2909996"/>
          </a:xfrm>
          <a:prstGeom prst="wedgeRoundRectCallout">
            <a:avLst>
              <a:gd fmla="val -55069" name="adj1"/>
              <a:gd fmla="val 11035"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1" name="Google Shape;301;g3379bae8620_0_81"/>
          <p:cNvPicPr preferRelativeResize="0"/>
          <p:nvPr/>
        </p:nvPicPr>
        <p:blipFill rotWithShape="1">
          <a:blip r:embed="rId5">
            <a:alphaModFix/>
          </a:blip>
          <a:srcRect b="0" l="0" r="0" t="0"/>
          <a:stretch/>
        </p:blipFill>
        <p:spPr>
          <a:xfrm>
            <a:off x="260200" y="2569025"/>
            <a:ext cx="1218374" cy="1397426"/>
          </a:xfrm>
          <a:prstGeom prst="rect">
            <a:avLst/>
          </a:prstGeom>
          <a:noFill/>
          <a:ln>
            <a:noFill/>
          </a:ln>
        </p:spPr>
      </p:pic>
      <p:sp>
        <p:nvSpPr>
          <p:cNvPr id="302" name="Google Shape;302;g3379bae8620_0_81"/>
          <p:cNvSpPr txBox="1"/>
          <p:nvPr/>
        </p:nvSpPr>
        <p:spPr>
          <a:xfrm>
            <a:off x="1650275" y="1819619"/>
            <a:ext cx="5005176" cy="290999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Zein lanbidetan jarri dugu pertsona-proportzio handiena?</a:t>
            </a:r>
            <a:endParaRPr/>
          </a:p>
          <a:p>
            <a:pPr indent="0" lvl="0" marL="0" marR="0" rtl="0" algn="l">
              <a:lnSpc>
                <a:spcPct val="115000"/>
              </a:lnSpc>
              <a:spcBef>
                <a:spcPts val="0"/>
              </a:spcBef>
              <a:spcAft>
                <a:spcPts val="0"/>
              </a:spcAft>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Zergatik uste dugu jende-kopuru handiena lanbide horretan aritzen dela? Lanbide hori gizartearentzat oso garrantzitsua delako? Edo, beste zerbaitegatik?</a:t>
            </a:r>
            <a:endParaRPr/>
          </a:p>
          <a:p>
            <a:pPr indent="0" lvl="0" marL="0" marR="0" rtl="0" algn="l">
              <a:lnSpc>
                <a:spcPct val="115000"/>
              </a:lnSpc>
              <a:spcBef>
                <a:spcPts val="0"/>
              </a:spcBef>
              <a:spcAft>
                <a:spcPts val="0"/>
              </a:spcAft>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Zein lanbidetan dago gizonen proportzio handiagoa? Eta zeinetan dago emakumeen proportzio handiagoa? Zergatik?</a:t>
            </a:r>
            <a:endParaRPr/>
          </a:p>
          <a:p>
            <a:pPr indent="0" lvl="0" marL="0" marR="0" rtl="0" algn="l">
              <a:lnSpc>
                <a:spcPct val="115000"/>
              </a:lnSpc>
              <a:spcBef>
                <a:spcPts val="0"/>
              </a:spcBef>
              <a:spcAft>
                <a:spcPts val="0"/>
              </a:spcAft>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Zuen ustez, gizonei soilik edo emakumeei soilik dagozkien trebetasun bereziak behar dira lanbide jakin batzuetarako?</a:t>
            </a:r>
            <a:endParaRPr b="0" i="0" sz="1400" u="none" cap="none" strike="noStrike">
              <a:solidFill>
                <a:srgbClr val="666666"/>
              </a:solidFill>
              <a:latin typeface="Roboto"/>
              <a:ea typeface="Roboto"/>
              <a:cs typeface="Roboto"/>
              <a:sym typeface="Roboto"/>
            </a:endParaRPr>
          </a:p>
        </p:txBody>
      </p:sp>
      <p:pic>
        <p:nvPicPr>
          <p:cNvPr id="303" name="Google Shape;303;g3379bae8620_0_81"/>
          <p:cNvPicPr preferRelativeResize="0"/>
          <p:nvPr/>
        </p:nvPicPr>
        <p:blipFill rotWithShape="1">
          <a:blip r:embed="rId6">
            <a:alphaModFix/>
          </a:blip>
          <a:srcRect b="0" l="0" r="0" t="0"/>
          <a:stretch/>
        </p:blipFill>
        <p:spPr>
          <a:xfrm>
            <a:off x="6891450" y="3214950"/>
            <a:ext cx="1051950" cy="1096150"/>
          </a:xfrm>
          <a:prstGeom prst="rect">
            <a:avLst/>
          </a:prstGeom>
          <a:noFill/>
          <a:ln>
            <a:noFill/>
          </a:ln>
        </p:spPr>
      </p:pic>
      <p:pic>
        <p:nvPicPr>
          <p:cNvPr id="304" name="Google Shape;304;g3379bae8620_0_81"/>
          <p:cNvPicPr preferRelativeResize="0"/>
          <p:nvPr/>
        </p:nvPicPr>
        <p:blipFill rotWithShape="1">
          <a:blip r:embed="rId7">
            <a:alphaModFix/>
          </a:blip>
          <a:srcRect b="0" l="0" r="0" t="0"/>
          <a:stretch/>
        </p:blipFill>
        <p:spPr>
          <a:xfrm>
            <a:off x="4422950" y="229800"/>
            <a:ext cx="2264751" cy="1336050"/>
          </a:xfrm>
          <a:prstGeom prst="rect">
            <a:avLst/>
          </a:prstGeom>
          <a:noFill/>
          <a:ln>
            <a:noFill/>
          </a:ln>
        </p:spPr>
      </p:pic>
      <p:sp>
        <p:nvSpPr>
          <p:cNvPr id="305" name="Google Shape;305;g3379bae8620_0_81"/>
          <p:cNvSpPr txBox="1"/>
          <p:nvPr/>
        </p:nvSpPr>
        <p:spPr>
          <a:xfrm>
            <a:off x="222782" y="832419"/>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06" name="Google Shape;306;g3379bae8620_0_81"/>
          <p:cNvSpPr txBox="1"/>
          <p:nvPr/>
        </p:nvSpPr>
        <p:spPr>
          <a:xfrm>
            <a:off x="222782" y="1158707"/>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800" u="none" cap="none" strike="noStrike">
                <a:solidFill>
                  <a:srgbClr val="FF1D25"/>
                </a:solidFill>
                <a:latin typeface="Oswald"/>
                <a:ea typeface="Oswald"/>
                <a:cs typeface="Oswald"/>
                <a:sym typeface="Oswald"/>
              </a:rPr>
              <a:t>3. Urratsa: Zer lan egiten dute gizabanakoek gizartean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379bae8620_0_6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g3379bae8620_0_6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13" name="Google Shape;313;g3379bae8620_0_62"/>
          <p:cNvPicPr preferRelativeResize="0"/>
          <p:nvPr/>
        </p:nvPicPr>
        <p:blipFill rotWithShape="1">
          <a:blip r:embed="rId4">
            <a:alphaModFix/>
          </a:blip>
          <a:srcRect b="5996" l="30294" r="36419" t="0"/>
          <a:stretch/>
        </p:blipFill>
        <p:spPr>
          <a:xfrm>
            <a:off x="6807675" y="750"/>
            <a:ext cx="2336323" cy="4397075"/>
          </a:xfrm>
          <a:prstGeom prst="rect">
            <a:avLst/>
          </a:prstGeom>
          <a:noFill/>
          <a:ln>
            <a:noFill/>
          </a:ln>
        </p:spPr>
      </p:pic>
      <p:pic>
        <p:nvPicPr>
          <p:cNvPr id="314" name="Google Shape;314;g3379bae8620_0_62"/>
          <p:cNvPicPr preferRelativeResize="0"/>
          <p:nvPr/>
        </p:nvPicPr>
        <p:blipFill rotWithShape="1">
          <a:blip r:embed="rId5">
            <a:alphaModFix/>
          </a:blip>
          <a:srcRect b="0" l="0" r="0" t="0"/>
          <a:stretch/>
        </p:blipFill>
        <p:spPr>
          <a:xfrm>
            <a:off x="598903" y="2163800"/>
            <a:ext cx="815300" cy="1111750"/>
          </a:xfrm>
          <a:prstGeom prst="rect">
            <a:avLst/>
          </a:prstGeom>
          <a:noFill/>
          <a:ln>
            <a:noFill/>
          </a:ln>
        </p:spPr>
      </p:pic>
      <p:sp>
        <p:nvSpPr>
          <p:cNvPr id="315" name="Google Shape;315;g3379bae8620_0_62"/>
          <p:cNvSpPr txBox="1"/>
          <p:nvPr/>
        </p:nvSpPr>
        <p:spPr>
          <a:xfrm>
            <a:off x="1410286" y="2142540"/>
            <a:ext cx="4836422" cy="210823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400" u="none" cap="none" strike="noStrike">
                <a:solidFill>
                  <a:srgbClr val="434343"/>
                </a:solidFill>
                <a:latin typeface="Roboto"/>
                <a:ea typeface="Roboto"/>
                <a:cs typeface="Roboto"/>
                <a:sym typeface="Roboto"/>
              </a:rPr>
              <a:t>GALDETU STEM PROFESIONALARI</a:t>
            </a:r>
            <a:endParaRPr/>
          </a:p>
          <a:p>
            <a:pPr indent="0" lvl="0" marL="0" marR="0" rtl="0" algn="l">
              <a:lnSpc>
                <a:spcPct val="100000"/>
              </a:lnSpc>
              <a:spcBef>
                <a:spcPts val="500"/>
              </a:spcBef>
              <a:spcAft>
                <a:spcPts val="0"/>
              </a:spcAft>
              <a:buNone/>
            </a:pPr>
            <a:r>
              <a:rPr b="0" i="0" lang="es" sz="1400" u="none" cap="none" strike="noStrike">
                <a:solidFill>
                  <a:srgbClr val="434343"/>
                </a:solidFill>
                <a:latin typeface="Roboto"/>
                <a:ea typeface="Roboto"/>
                <a:cs typeface="Roboto"/>
                <a:sym typeface="Roboto"/>
              </a:rPr>
              <a:t>Zure ustez, zer zeregin zehatzek egiten dituzte berdin ongi gizonak eta emakumeak lanean?</a:t>
            </a:r>
            <a:endParaRPr/>
          </a:p>
          <a:p>
            <a:pPr indent="0" lvl="0" marL="0" marR="0" rtl="0" algn="l">
              <a:lnSpc>
                <a:spcPct val="100000"/>
              </a:lnSpc>
              <a:spcBef>
                <a:spcPts val="500"/>
              </a:spcBef>
              <a:spcAft>
                <a:spcPts val="0"/>
              </a:spcAft>
              <a:buNone/>
            </a:pPr>
            <a:r>
              <a:rPr b="0" i="0" lang="es" sz="1400" u="none" cap="none" strike="noStrike">
                <a:solidFill>
                  <a:srgbClr val="434343"/>
                </a:solidFill>
                <a:latin typeface="Roboto"/>
                <a:ea typeface="Roboto"/>
                <a:cs typeface="Roboto"/>
                <a:sym typeface="Roboto"/>
              </a:rPr>
              <a:t>Zein da gizon eta emakumeen presentzia zure lanpostuan?</a:t>
            </a:r>
            <a:endParaRPr/>
          </a:p>
          <a:p>
            <a:pPr indent="0" lvl="0" marL="0" marR="0" rtl="0" algn="l">
              <a:lnSpc>
                <a:spcPct val="100000"/>
              </a:lnSpc>
              <a:spcBef>
                <a:spcPts val="500"/>
              </a:spcBef>
              <a:spcAft>
                <a:spcPts val="0"/>
              </a:spcAft>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600" u="none" cap="none" strike="noStrike">
              <a:solidFill>
                <a:srgbClr val="434343"/>
              </a:solidFill>
              <a:latin typeface="Roboto"/>
              <a:ea typeface="Roboto"/>
              <a:cs typeface="Roboto"/>
              <a:sym typeface="Roboto"/>
            </a:endParaRPr>
          </a:p>
        </p:txBody>
      </p:sp>
      <p:pic>
        <p:nvPicPr>
          <p:cNvPr id="316" name="Google Shape;316;g3379bae8620_0_62"/>
          <p:cNvPicPr preferRelativeResize="0"/>
          <p:nvPr/>
        </p:nvPicPr>
        <p:blipFill rotWithShape="1">
          <a:blip r:embed="rId6">
            <a:alphaModFix amt="25000"/>
          </a:blip>
          <a:srcRect b="0" l="0" r="0" t="0"/>
          <a:stretch/>
        </p:blipFill>
        <p:spPr>
          <a:xfrm>
            <a:off x="1410286" y="2142540"/>
            <a:ext cx="5069125" cy="1384251"/>
          </a:xfrm>
          <a:prstGeom prst="rect">
            <a:avLst/>
          </a:prstGeom>
          <a:noFill/>
          <a:ln>
            <a:noFill/>
          </a:ln>
        </p:spPr>
      </p:pic>
      <p:pic>
        <p:nvPicPr>
          <p:cNvPr id="317" name="Google Shape;317;g3379bae8620_0_62"/>
          <p:cNvPicPr preferRelativeResize="0"/>
          <p:nvPr/>
        </p:nvPicPr>
        <p:blipFill rotWithShape="1">
          <a:blip r:embed="rId7">
            <a:alphaModFix/>
          </a:blip>
          <a:srcRect b="0" l="0" r="0" t="0"/>
          <a:stretch/>
        </p:blipFill>
        <p:spPr>
          <a:xfrm>
            <a:off x="6899900" y="3192751"/>
            <a:ext cx="833814" cy="1111752"/>
          </a:xfrm>
          <a:prstGeom prst="rect">
            <a:avLst/>
          </a:prstGeom>
          <a:noFill/>
          <a:ln>
            <a:noFill/>
          </a:ln>
        </p:spPr>
      </p:pic>
      <p:pic>
        <p:nvPicPr>
          <p:cNvPr id="318" name="Google Shape;318;g3379bae8620_0_62"/>
          <p:cNvPicPr preferRelativeResize="0"/>
          <p:nvPr/>
        </p:nvPicPr>
        <p:blipFill rotWithShape="1">
          <a:blip r:embed="rId8">
            <a:alphaModFix/>
          </a:blip>
          <a:srcRect b="0" l="0" r="0" t="0"/>
          <a:stretch/>
        </p:blipFill>
        <p:spPr>
          <a:xfrm>
            <a:off x="3772850" y="3600738"/>
            <a:ext cx="2752275" cy="906100"/>
          </a:xfrm>
          <a:prstGeom prst="rect">
            <a:avLst/>
          </a:prstGeom>
          <a:noFill/>
          <a:ln>
            <a:noFill/>
          </a:ln>
        </p:spPr>
      </p:pic>
      <p:pic>
        <p:nvPicPr>
          <p:cNvPr id="319" name="Google Shape;319;g3379bae8620_0_62"/>
          <p:cNvPicPr preferRelativeResize="0"/>
          <p:nvPr/>
        </p:nvPicPr>
        <p:blipFill rotWithShape="1">
          <a:blip r:embed="rId9">
            <a:alphaModFix/>
          </a:blip>
          <a:srcRect b="0" l="0" r="0" t="0"/>
          <a:stretch/>
        </p:blipFill>
        <p:spPr>
          <a:xfrm rot="-5400000">
            <a:off x="4110588" y="-491159"/>
            <a:ext cx="412925" cy="1390200"/>
          </a:xfrm>
          <a:prstGeom prst="rect">
            <a:avLst/>
          </a:prstGeom>
          <a:noFill/>
          <a:ln>
            <a:noFill/>
          </a:ln>
        </p:spPr>
      </p:pic>
      <p:sp>
        <p:nvSpPr>
          <p:cNvPr id="320" name="Google Shape;320;g3379bae8620_0_62"/>
          <p:cNvSpPr txBox="1"/>
          <p:nvPr/>
        </p:nvSpPr>
        <p:spPr>
          <a:xfrm>
            <a:off x="260200" y="841726"/>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Kolore guztietako lanbideak:</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21" name="Google Shape;321;g3379bae8620_0_62"/>
          <p:cNvSpPr txBox="1"/>
          <p:nvPr/>
        </p:nvSpPr>
        <p:spPr>
          <a:xfrm>
            <a:off x="260200" y="1168014"/>
            <a:ext cx="6464919" cy="8027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None/>
            </a:pPr>
            <a:r>
              <a:rPr b="1" i="0" lang="es" sz="1800" u="none" cap="none" strike="noStrike">
                <a:solidFill>
                  <a:srgbClr val="FF1D25"/>
                </a:solidFill>
                <a:latin typeface="Oswald"/>
                <a:ea typeface="Oswald"/>
                <a:cs typeface="Oswald"/>
                <a:sym typeface="Oswald"/>
              </a:rPr>
              <a:t>3. Urratsa: Zer lan egiten dute gizabanakoek gizartean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 </a:t>
            </a:r>
            <a:r>
              <a:rPr b="1" i="0" lang="es" sz="1200" u="none" cap="none" strike="noStrike">
                <a:solidFill>
                  <a:srgbClr val="FF1D25"/>
                </a:solidFill>
                <a:latin typeface="Oswald"/>
                <a:ea typeface="Oswald"/>
                <a:cs typeface="Oswald"/>
                <a:sym typeface="Oswald"/>
              </a:rPr>
              <a:t>(15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