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2QiXgiWp04M3qJjR/h2z7y+/d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7a2da7da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37a2da7da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a2da7da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337a2da7da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7a2da7da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37a2da7da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7a2da7d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337a2da7d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7767250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3776725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7a2da7da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37a2da7da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77672505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377672505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a2da7d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a2da7d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a064f1fa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1a064f1fa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8.jp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8.jpg"/><Relationship Id="rId13" Type="http://schemas.openxmlformats.org/officeDocument/2006/relationships/image" Target="../media/image24.jp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25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jpg"/><Relationship Id="rId4" Type="http://schemas.openxmlformats.org/officeDocument/2006/relationships/image" Target="../media/image42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53.png"/><Relationship Id="rId5" Type="http://schemas.openxmlformats.org/officeDocument/2006/relationships/image" Target="../media/image55.png"/><Relationship Id="rId6" Type="http://schemas.openxmlformats.org/officeDocument/2006/relationships/image" Target="../media/image47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jpg"/><Relationship Id="rId4" Type="http://schemas.openxmlformats.org/officeDocument/2006/relationships/image" Target="../media/image4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47.png"/><Relationship Id="rId5" Type="http://schemas.openxmlformats.org/officeDocument/2006/relationships/image" Target="../media/image18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8.jpg"/><Relationship Id="rId13" Type="http://schemas.openxmlformats.org/officeDocument/2006/relationships/image" Target="../media/image24.jp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25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4.jpg"/><Relationship Id="rId9" Type="http://schemas.openxmlformats.org/officeDocument/2006/relationships/hyperlink" Target="https://youtu.be/DOWDNBu9DkU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hyperlink" Target="https://youtu.be/erCAp_Bd0AQ" TargetMode="External"/><Relationship Id="rId8" Type="http://schemas.openxmlformats.org/officeDocument/2006/relationships/hyperlink" Target="https://youtu.be/XzZJuEDQ1a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4.jpg"/><Relationship Id="rId5" Type="http://schemas.openxmlformats.org/officeDocument/2006/relationships/image" Target="../media/image34.png"/><Relationship Id="rId6" Type="http://schemas.openxmlformats.org/officeDocument/2006/relationships/image" Target="../media/image41.png"/><Relationship Id="rId7" Type="http://schemas.openxmlformats.org/officeDocument/2006/relationships/image" Target="../media/image36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6" Type="http://schemas.openxmlformats.org/officeDocument/2006/relationships/image" Target="../media/image56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jpg"/><Relationship Id="rId4" Type="http://schemas.openxmlformats.org/officeDocument/2006/relationships/image" Target="../media/image4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24.jpg"/><Relationship Id="rId9" Type="http://schemas.openxmlformats.org/officeDocument/2006/relationships/image" Target="../media/image52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hyperlink" Target="https://www.etorlan.eus/es/explora-tu-perfil/test-valores-index-4.php" TargetMode="External"/><Relationship Id="rId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4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4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"/>
          <p:cNvSpPr txBox="1"/>
          <p:nvPr/>
        </p:nvSpPr>
        <p:spPr>
          <a:xfrm>
            <a:off x="267950" y="1488425"/>
            <a:ext cx="28815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Cuaderno de bitácora</a:t>
            </a:r>
            <a:endParaRPr b="1" i="0" sz="33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71800" y="670900"/>
            <a:ext cx="5475476" cy="312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7a2da7dac_0_10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37a2da7dac_0_104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4" name="Google Shape;334;g337a2da7dac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35" name="Google Shape;335;g337a2da7dac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726576" y="221516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37a2da7dac_0_104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7" name="Google Shape;337;g337a2da7dac_0_104"/>
          <p:cNvSpPr/>
          <p:nvPr/>
        </p:nvSpPr>
        <p:spPr>
          <a:xfrm>
            <a:off x="794550" y="1319576"/>
            <a:ext cx="2555400" cy="17565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INTERESES PROFESIONALES SEGÚN MI PERSONALIDAD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337a2da7dac_0_104"/>
          <p:cNvSpPr/>
          <p:nvPr/>
        </p:nvSpPr>
        <p:spPr>
          <a:xfrm>
            <a:off x="794550" y="3216626"/>
            <a:ext cx="2555400" cy="17565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HOBBIES E INTERESES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337a2da7dac_0_104"/>
          <p:cNvSpPr txBox="1"/>
          <p:nvPr/>
        </p:nvSpPr>
        <p:spPr>
          <a:xfrm>
            <a:off x="1083152" y="2076759"/>
            <a:ext cx="205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37a2da7dac_0_104"/>
          <p:cNvSpPr txBox="1"/>
          <p:nvPr/>
        </p:nvSpPr>
        <p:spPr>
          <a:xfrm>
            <a:off x="972186" y="3677619"/>
            <a:ext cx="205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37a2da7dac_0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337a2da7dac_0_130"/>
          <p:cNvPicPr preferRelativeResize="0"/>
          <p:nvPr/>
        </p:nvPicPr>
        <p:blipFill rotWithShape="1">
          <a:blip r:embed="rId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37a2da7dac_0_1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37a2da7dac_0_130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Toma de decisiones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9" name="Google Shape;349;g337a2da7dac_0_13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0" name="Google Shape;350;g337a2da7dac_0_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6950" y="3199850"/>
            <a:ext cx="1057450" cy="10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37a2da7dac_0_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25" y="2690551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37a2da7dac_0_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4938" y="44468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37a2da7dac_0_1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37a2da7dac_0_130"/>
          <p:cNvSpPr/>
          <p:nvPr/>
        </p:nvSpPr>
        <p:spPr>
          <a:xfrm>
            <a:off x="1563975" y="24435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37a2da7dac_0_130"/>
          <p:cNvSpPr/>
          <p:nvPr/>
        </p:nvSpPr>
        <p:spPr>
          <a:xfrm>
            <a:off x="1563975" y="2824550"/>
            <a:ext cx="4999800" cy="4971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37a2da7dac_0_130"/>
          <p:cNvSpPr/>
          <p:nvPr/>
        </p:nvSpPr>
        <p:spPr>
          <a:xfrm>
            <a:off x="1563975" y="33579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37a2da7dac_0_130"/>
          <p:cNvSpPr/>
          <p:nvPr/>
        </p:nvSpPr>
        <p:spPr>
          <a:xfrm>
            <a:off x="1563975" y="3738950"/>
            <a:ext cx="4999800" cy="444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37a2da7dac_0_130"/>
          <p:cNvSpPr txBox="1"/>
          <p:nvPr/>
        </p:nvSpPr>
        <p:spPr>
          <a:xfrm>
            <a:off x="1607350" y="2443550"/>
            <a:ext cx="4860300" cy="27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Revisa los PLANETAS de profesiones STEM para saber más.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Revisa los ITINERARIOS necesarios para estudiar las profesiones.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¿Estás preparado para tomar una decisión sobre tus estudios?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Escribe los COMPROMISOS que te ayudarán a llevar a cabo la decisión que hayas tomado.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g337a2da7dac_0_1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7a2da7dac_0_15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37a2da7dac_0_155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6" name="Google Shape;366;g337a2da7dac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67" name="Google Shape;367;g337a2da7dac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4176" y="160556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37a2da7dac_0_155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g337a2da7dac_0_155"/>
          <p:cNvSpPr/>
          <p:nvPr/>
        </p:nvSpPr>
        <p:spPr>
          <a:xfrm>
            <a:off x="436352" y="1566876"/>
            <a:ext cx="2616300" cy="17790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TOMA DE DECISIONES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g337a2da7dac_0_155"/>
          <p:cNvSpPr/>
          <p:nvPr/>
        </p:nvSpPr>
        <p:spPr>
          <a:xfrm>
            <a:off x="361151" y="3467778"/>
            <a:ext cx="5358600" cy="10599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37a2da7dac_0_155"/>
          <p:cNvSpPr/>
          <p:nvPr/>
        </p:nvSpPr>
        <p:spPr>
          <a:xfrm>
            <a:off x="361151" y="3467778"/>
            <a:ext cx="5358600" cy="10599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COMPROMISOS PARA LOS 6 PRÓXIMOS MESES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337a2da7dac_0_155"/>
          <p:cNvSpPr txBox="1"/>
          <p:nvPr/>
        </p:nvSpPr>
        <p:spPr>
          <a:xfrm>
            <a:off x="642262" y="2034763"/>
            <a:ext cx="21042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337a2da7dac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247050" y="15731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424488" y="1647400"/>
            <a:ext cx="4644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que puedas revisar la información de la plataforma.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704100" y="2779150"/>
            <a:ext cx="4999800" cy="5466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881538" y="2865100"/>
            <a:ext cx="464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Utiliza un espacio tranquilo donde puedas concentrarte.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136425" y="3635300"/>
            <a:ext cx="5091600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313876" y="3709575"/>
            <a:ext cx="5043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tienes preguntas o necesitas ayuda, no dudes en consultar al guía del programa o a una persona de confianza.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4925" y="11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301" y="13116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6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</a:t>
            </a: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337a2da7da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7" name="Google Shape;397;g337a2da7da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8" name="Google Shape;398;g337a2da7dac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g337a2da7dac_0_2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g337a2da7dac_0_2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g337a2da7dac_0_2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g337a2da7dac_0_2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3" name="Google Shape;403;g337a2da7dac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37a2da7dac_0_2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37a2da7dac_0_2"/>
          <p:cNvPicPr preferRelativeResize="0"/>
          <p:nvPr/>
        </p:nvPicPr>
        <p:blipFill rotWithShape="1">
          <a:blip r:embed="rId8">
            <a:alphaModFix/>
          </a:blip>
          <a:srcRect b="19444" l="10829" r="6313" t="5877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37a2da7dac_0_2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g337a2da7dac_0_2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g337a2da7dac_0_2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g337a2da7dac_0_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337a2da7dac_0_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337a2da7dac_0_2"/>
          <p:cNvSpPr txBox="1"/>
          <p:nvPr/>
        </p:nvSpPr>
        <p:spPr>
          <a:xfrm>
            <a:off x="267950" y="1488425"/>
            <a:ext cx="28815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Cuaderno de bitácora</a:t>
            </a:r>
            <a:endParaRPr b="1" i="0" sz="33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2" name="Google Shape;412;g337a2da7dac_0_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37a2da7dac_0_2"/>
          <p:cNvPicPr preferRelativeResize="0"/>
          <p:nvPr/>
        </p:nvPicPr>
        <p:blipFill rotWithShape="1">
          <a:blip r:embed="rId1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337a2da7dac_0_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71800" y="670900"/>
            <a:ext cx="5475476" cy="312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77672505c_0_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g3377672505c_0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77672505c_0_0"/>
          <p:cNvSpPr txBox="1"/>
          <p:nvPr/>
        </p:nvSpPr>
        <p:spPr>
          <a:xfrm>
            <a:off x="260200" y="1216375"/>
            <a:ext cx="85080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elección de tus estudios y de tu futuro profesional es una misión complicada y realmente es como un viaje. Un viaje en el que debes pasar por diferentes fases y llegar a tomar una decisión. A lo largo de este viaje tendrás que soñar a lo grande, también deberás conocerte un poco mejor a ti mismo/a y, finalmente, explorar diferentes opciones hasta el momento de estar preparado/a para tomar una decisión. En este cuaderno de bitácora te acompañamos durante el viaje, y tu misión será pasar por las diferentes fases hasta llegar a tomar una decisión sobre tus estudios posteriores. </a:t>
            </a: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¡Iniciamos el viaje!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337767250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7672505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77672505c_0_0"/>
          <p:cNvPicPr preferRelativeResize="0"/>
          <p:nvPr/>
        </p:nvPicPr>
        <p:blipFill rotWithShape="1">
          <a:blip r:embed="rId5">
            <a:alphaModFix/>
          </a:blip>
          <a:srcRect b="12921" l="41888" r="34996" t="0"/>
          <a:stretch/>
        </p:blipFill>
        <p:spPr>
          <a:xfrm rot="5400000">
            <a:off x="3742162" y="-720259"/>
            <a:ext cx="1659676" cy="93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77672505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59597" y="2839978"/>
            <a:ext cx="3953024" cy="2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Abre tu mente y sueña a lo grande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33125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2636325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Revisa tus fortalezas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2467075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353250" y="3666400"/>
            <a:ext cx="181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Pon a prueba tus intereses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44925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2648125" y="3666400"/>
            <a:ext cx="169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Toma de decisiones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24788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887401" y="2140213"/>
            <a:ext cx="1365299" cy="187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599975" y="3564050"/>
            <a:ext cx="3202425" cy="2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Abre tu mente y sueña a lo grande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299500" y="2069550"/>
            <a:ext cx="4761900" cy="13914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320025" y="2059450"/>
            <a:ext cx="4987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te imaginas dentro de 15 años?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cosas te gustaría que estén en tu vida y qué cosas no?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que tu yo de dentro de 25 años sea una persona exitosa, satisfecha y feliz ¿qué cosas necesita? ¿Qué ocupación crees que tendría?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5775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251988" y="1581050"/>
            <a:ext cx="1391669" cy="16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/>
        </p:nvSpPr>
        <p:spPr>
          <a:xfrm>
            <a:off x="687050" y="3809150"/>
            <a:ext cx="5278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Keren Elazari. Hackers: el sistema inmunológico de internet 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Jedidah Isler. De cómo me enamoré de los cuásares, los blázares y de nuestro increíble universo.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Invento asombroso: Este Drone lo cambiará todo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27225" y="3510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Inspírate en otras personas exitosas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17100" y="3517026"/>
            <a:ext cx="1124600" cy="7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337a2da7dac_0_3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577550" y="2040425"/>
            <a:ext cx="3202425" cy="2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37a2da7dac_0_37"/>
          <p:cNvPicPr preferRelativeResize="0"/>
          <p:nvPr/>
        </p:nvPicPr>
        <p:blipFill rotWithShape="1">
          <a:blip r:embed="rId4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37a2da7dac_0_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37a2da7dac_0_37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Abre tu mente y sueña a lo grande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9" name="Google Shape;259;g337a2da7dac_0_3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g337a2da7dac_0_37"/>
          <p:cNvSpPr txBox="1"/>
          <p:nvPr/>
        </p:nvSpPr>
        <p:spPr>
          <a:xfrm>
            <a:off x="664625" y="2285525"/>
            <a:ext cx="52788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Investiga a tu alrededor, pregunta en tu entorno. Identifica a personas de tu entorno que consideres que son exitosas. Indaga sobre sus profesiones. Revisa los PLANETAS de profesiones STEM para identificar las profesiones de estas personas exitosas.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 invito a contestar el “cuestionario de valores profesionales” para que te ayude a identificar tus valores personales de cara a la elección de una profesión.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337a2da7dac_0_37"/>
          <p:cNvSpPr txBox="1"/>
          <p:nvPr/>
        </p:nvSpPr>
        <p:spPr>
          <a:xfrm>
            <a:off x="604800" y="1986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Inspírate en las personas de tu alrededor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37a2da7dac_0_37"/>
          <p:cNvSpPr/>
          <p:nvPr/>
        </p:nvSpPr>
        <p:spPr>
          <a:xfrm>
            <a:off x="2761100" y="3948125"/>
            <a:ext cx="19311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37a2da7dac_0_37"/>
          <p:cNvSpPr txBox="1"/>
          <p:nvPr/>
        </p:nvSpPr>
        <p:spPr>
          <a:xfrm>
            <a:off x="2894600" y="3929075"/>
            <a:ext cx="205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 CUESTIONARIO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g337a2da7dac_0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645875" y="4168900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7a2da7dac_0_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9000" y="356013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7a2da7dac_0_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6450" y="3155150"/>
            <a:ext cx="1251825" cy="10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7a2da7dac_0_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77672505c_0_20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377672505c_0_205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CUESTIONARIO DE VALORES PROFESIONALES</a:t>
            </a: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g3377672505c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700" y="428750"/>
            <a:ext cx="3229649" cy="4610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75" name="Google Shape;275;g3377672505c_0_205"/>
          <p:cNvSpPr txBox="1"/>
          <p:nvPr/>
        </p:nvSpPr>
        <p:spPr>
          <a:xfrm>
            <a:off x="1734425" y="2007525"/>
            <a:ext cx="5001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3377672505c_0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59962" y="3852837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77672505c_0_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Revisa tus fortalezas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269150" y="1939450"/>
            <a:ext cx="5367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300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Recurso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Conócete mejor: Cuestionario de autoconocimiento de Etorlan, ADEGI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cuestionario te puede ayudar a identificar algunas de tus fortalezas.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362588" y="20659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225" y="2374750"/>
            <a:ext cx="309050" cy="3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273026" y="34079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/>
          <p:nvPr/>
        </p:nvSpPr>
        <p:spPr>
          <a:xfrm>
            <a:off x="299500" y="3517350"/>
            <a:ext cx="4761900" cy="12597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262125" y="3507250"/>
            <a:ext cx="4761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Anota en el </a:t>
            </a: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cuaderno de bitácora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los 4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atributos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destacables que han salido en el cuestionario, las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asignaturas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 se te dan mejor y tus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fortalezas.</a:t>
            </a:r>
            <a:endParaRPr b="0" i="0" sz="1300" u="sng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la descripción coincide con tu personalidad?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áreas de formación se recomiendan según tu perfil?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2800" y="3056850"/>
            <a:ext cx="1213999" cy="12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a2da7dac_0_6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37a2da7dac_0_67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0" name="Google Shape;300;g337a2da7dac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01" name="Google Shape;301;g337a2da7dac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818651" y="3177588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a2da7dac_0_67"/>
          <p:cNvSpPr/>
          <p:nvPr/>
        </p:nvSpPr>
        <p:spPr>
          <a:xfrm>
            <a:off x="478450" y="1600760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ATRIBUTOS DESTACABLES DE MI PERSONALIDAD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337a2da7dac_0_67"/>
          <p:cNvSpPr/>
          <p:nvPr/>
        </p:nvSpPr>
        <p:spPr>
          <a:xfrm>
            <a:off x="2970408" y="1599879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ASIGNATURAS QUE MEJOR SE ME DAN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337a2da7dac_0_67"/>
          <p:cNvSpPr/>
          <p:nvPr/>
        </p:nvSpPr>
        <p:spPr>
          <a:xfrm>
            <a:off x="516798" y="3214816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FORTALEZAS SEGÚN MI ENTORNO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337a2da7dac_0_67"/>
          <p:cNvSpPr txBox="1"/>
          <p:nvPr/>
        </p:nvSpPr>
        <p:spPr>
          <a:xfrm>
            <a:off x="711154" y="2114333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37a2da7dac_0_67"/>
          <p:cNvSpPr txBox="1"/>
          <p:nvPr/>
        </p:nvSpPr>
        <p:spPr>
          <a:xfrm>
            <a:off x="3224954" y="2114333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37a2da7dac_0_67"/>
          <p:cNvSpPr txBox="1"/>
          <p:nvPr/>
        </p:nvSpPr>
        <p:spPr>
          <a:xfrm>
            <a:off x="738637" y="3669990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37a2da7dac_0_67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9" name="Google Shape;309;g337a2da7dac_0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a064f1fad_0_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1a064f1fad_0_46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Pon a prueba tus intereses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(30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6" name="Google Shape;316;g31a064f1fa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098" y="343746"/>
            <a:ext cx="781100" cy="76115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1a064f1fad_0_4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8" name="Google Shape;318;g31a064f1fad_0_46"/>
          <p:cNvPicPr preferRelativeResize="0"/>
          <p:nvPr/>
        </p:nvPicPr>
        <p:blipFill rotWithShape="1">
          <a:blip r:embed="rId4">
            <a:alphaModFix/>
          </a:blip>
          <a:srcRect b="19458" l="11015" r="23215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1a064f1fad_0_46"/>
          <p:cNvSpPr/>
          <p:nvPr/>
        </p:nvSpPr>
        <p:spPr>
          <a:xfrm>
            <a:off x="362588" y="20659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31a064f1fad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225" y="2374750"/>
            <a:ext cx="309050" cy="3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1a064f1fad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273026" y="34079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1a064f1fad_0_46"/>
          <p:cNvSpPr/>
          <p:nvPr/>
        </p:nvSpPr>
        <p:spPr>
          <a:xfrm>
            <a:off x="299500" y="3517350"/>
            <a:ext cx="4761900" cy="12597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1a064f1fad_0_46"/>
          <p:cNvSpPr txBox="1"/>
          <p:nvPr/>
        </p:nvSpPr>
        <p:spPr>
          <a:xfrm>
            <a:off x="262125" y="3507250"/>
            <a:ext cx="4761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Anota en el </a:t>
            </a: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cuaderno de bitácora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cuáles son los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intereses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asociados al perfil de personalidad que has obtenido en el test y tus intereses relacionados con áreas de conocimiento y/o profesiones. 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la descripción coincide con tu personalidad?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g31a064f1fad_0_46"/>
          <p:cNvSpPr txBox="1"/>
          <p:nvPr/>
        </p:nvSpPr>
        <p:spPr>
          <a:xfrm>
            <a:off x="262125" y="1984925"/>
            <a:ext cx="57306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Recurso</a:t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Test de valores ocupacionales: Cuestionario de Etorlan, ADEGI, basado en el Test de Holland.</a:t>
            </a:r>
            <a:endParaRPr b="1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cuestionario te puede ayudar a identificar tus intereses y las facetas más destacables de tu personalidad. </a:t>
            </a:r>
            <a:endParaRPr b="1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5" name="Google Shape;325;g31a064f1fad_0_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050" y="2878425"/>
            <a:ext cx="1177675" cy="13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1a064f1fad_0_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38077">
            <a:off x="3803488" y="1332715"/>
            <a:ext cx="1218245" cy="73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1a064f1fad_0_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